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70" r:id="rId17"/>
    <p:sldId id="279" r:id="rId18"/>
    <p:sldId id="271" r:id="rId19"/>
    <p:sldId id="272" r:id="rId20"/>
    <p:sldId id="273" r:id="rId21"/>
    <p:sldId id="274" r:id="rId22"/>
    <p:sldId id="275" r:id="rId23"/>
    <p:sldId id="276" r:id="rId24"/>
    <p:sldId id="277" r:id="rId25"/>
    <p:sldId id="280"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BF3"/>
    <a:srgbClr val="948D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5" autoAdjust="0"/>
  </p:normalViewPr>
  <p:slideViewPr>
    <p:cSldViewPr snapToGrid="0" snapToObjects="1">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F1CD1-A0FA-6842-8AA1-863641DD744E}"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BFA1C-FA79-EA4C-B288-919CBCAD4DAE}" type="slidenum">
              <a:rPr lang="en-US" smtClean="0"/>
              <a:t>‹nº›</a:t>
            </a:fld>
            <a:endParaRPr lang="en-US"/>
          </a:p>
        </p:txBody>
      </p:sp>
    </p:spTree>
    <p:extLst>
      <p:ext uri="{BB962C8B-B14F-4D97-AF65-F5344CB8AC3E}">
        <p14:creationId xmlns:p14="http://schemas.microsoft.com/office/powerpoint/2010/main" val="2342253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cs typeface="Arial" pitchFamily="34" charset="0"/>
              </a:rPr>
              <a:t>A triplet expansion is a dynamic</a:t>
            </a:r>
            <a:r>
              <a:rPr lang="en-US" b="0" baseline="0" dirty="0" smtClean="0">
                <a:latin typeface="Arial" pitchFamily="34" charset="0"/>
                <a:cs typeface="Arial" pitchFamily="34" charset="0"/>
              </a:rPr>
              <a:t> mutation. </a:t>
            </a:r>
            <a:r>
              <a:rPr lang="en-US" sz="1200" b="0" dirty="0" smtClean="0">
                <a:latin typeface="Arial" pitchFamily="34" charset="0"/>
                <a:cs typeface="Arial" pitchFamily="34" charset="0"/>
              </a:rPr>
              <a:t>It is a process in which there is a repetition of three nucleotides in a particular gene.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Arial" pitchFamily="34" charset="0"/>
                <a:cs typeface="Arial" pitchFamily="34" charset="0"/>
              </a:rPr>
              <a:t>A normal individual carries a reduced number of sequentially repeated triplets.</a:t>
            </a:r>
          </a:p>
          <a:p>
            <a:endParaRPr lang="en-US" dirty="0"/>
          </a:p>
        </p:txBody>
      </p:sp>
      <p:sp>
        <p:nvSpPr>
          <p:cNvPr id="4" name="Slide Number Placeholder 3"/>
          <p:cNvSpPr>
            <a:spLocks noGrp="1"/>
          </p:cNvSpPr>
          <p:nvPr>
            <p:ph type="sldNum" sz="quarter" idx="10"/>
          </p:nvPr>
        </p:nvSpPr>
        <p:spPr/>
        <p:txBody>
          <a:bodyPr/>
          <a:lstStyle/>
          <a:p>
            <a:fld id="{CE6605D1-625A-2C42-8665-A6DD2433A970}" type="slidenum">
              <a:rPr lang="en-US" smtClean="0"/>
              <a:pPr/>
              <a:t>2</a:t>
            </a:fld>
            <a:endParaRPr lang="en-US"/>
          </a:p>
        </p:txBody>
      </p:sp>
    </p:spTree>
    <p:extLst>
      <p:ext uri="{BB962C8B-B14F-4D97-AF65-F5344CB8AC3E}">
        <p14:creationId xmlns:p14="http://schemas.microsoft.com/office/powerpoint/2010/main" val="287190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neurodegenerative diseases are caused by an expansion of the CAG triplet,</a:t>
            </a:r>
            <a:r>
              <a:rPr lang="en-US" baseline="0" dirty="0" smtClean="0"/>
              <a:t> that encodes </a:t>
            </a:r>
            <a:r>
              <a:rPr lang="en-US" dirty="0" smtClean="0"/>
              <a:t>glutamine.</a:t>
            </a:r>
          </a:p>
          <a:p>
            <a:r>
              <a:rPr lang="en-US" dirty="0" smtClean="0"/>
              <a:t>Once this triplet is found in the coding region of the gene in question, the expansion of the CAG triplet leads to the production of proteins with an increased number of glutamines (polyglutamine tract).  </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11</a:t>
            </a:fld>
            <a:endParaRPr lang="en-US"/>
          </a:p>
        </p:txBody>
      </p:sp>
    </p:spTree>
    <p:extLst>
      <p:ext uri="{BB962C8B-B14F-4D97-AF65-F5344CB8AC3E}">
        <p14:creationId xmlns:p14="http://schemas.microsoft.com/office/powerpoint/2010/main" val="366985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67EBFA1C-FA79-EA4C-B288-919CBCAD4DAE}" type="slidenum">
              <a:rPr lang="en-US" smtClean="0"/>
              <a:t>12</a:t>
            </a:fld>
            <a:endParaRPr lang="en-US"/>
          </a:p>
        </p:txBody>
      </p:sp>
    </p:spTree>
    <p:extLst>
      <p:ext uri="{BB962C8B-B14F-4D97-AF65-F5344CB8AC3E}">
        <p14:creationId xmlns:p14="http://schemas.microsoft.com/office/powerpoint/2010/main" val="296119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An insidious onset and chronic progression</a:t>
            </a:r>
            <a:r>
              <a:rPr lang="en-US" baseline="0" dirty="0" smtClean="0"/>
              <a:t> -</a:t>
            </a:r>
            <a:r>
              <a:rPr lang="en-US" dirty="0" smtClean="0"/>
              <a:t>which means they develop gradually and the patient does not have any symptoms until the disease is established.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7EBFA1C-FA79-EA4C-B288-919CBCAD4DAE}" type="slidenum">
              <a:rPr lang="en-US" smtClean="0"/>
              <a:t>13</a:t>
            </a:fld>
            <a:endParaRPr lang="en-US"/>
          </a:p>
        </p:txBody>
      </p:sp>
    </p:spTree>
    <p:extLst>
      <p:ext uri="{BB962C8B-B14F-4D97-AF65-F5344CB8AC3E}">
        <p14:creationId xmlns:p14="http://schemas.microsoft.com/office/powerpoint/2010/main" val="89102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triplet expansion</a:t>
            </a:r>
            <a:r>
              <a:rPr lang="en-US" baseline="0" dirty="0" smtClean="0"/>
              <a:t> leads to an increase in the number of glutamines which that gene encodes resulting in a bigger protein. These proteins will aggregate. In fact, several neurodegenerative diseases are associated with the aggregation of misfolded proteins inside the cells. Because these proteins become toxic, the neurons will be affected and will eventually die, once these proteins with a high number of glutamines, don’t acquire their correct conformation. Depending on the place inside the cell where these proteins aggregate, for example in the nucleus or in the cytosol, different diseases may appear.</a:t>
            </a:r>
            <a:endParaRPr lang="en-US" dirty="0" smtClean="0"/>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14</a:t>
            </a:fld>
            <a:endParaRPr lang="en-US"/>
          </a:p>
        </p:txBody>
      </p:sp>
    </p:spTree>
    <p:extLst>
      <p:ext uri="{BB962C8B-B14F-4D97-AF65-F5344CB8AC3E}">
        <p14:creationId xmlns:p14="http://schemas.microsoft.com/office/powerpoint/2010/main" val="283439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Huntington's disease </a:t>
            </a:r>
            <a:r>
              <a:rPr lang="en-US" dirty="0" smtClean="0"/>
              <a:t>(HD) is a dominant inherited neurodegenerative disorder</a:t>
            </a:r>
            <a:r>
              <a:rPr lang="en-GB" dirty="0" smtClean="0"/>
              <a:t> caused by</a:t>
            </a:r>
            <a:r>
              <a:rPr lang="en-US" dirty="0" smtClean="0"/>
              <a:t> an unstable expansion of a CAG repeat within the coding region of the IT-15 gene </a:t>
            </a:r>
            <a:r>
              <a:rPr lang="en-GB" dirty="0" smtClean="0"/>
              <a:t>located on chromosome 4. </a:t>
            </a:r>
          </a:p>
          <a:p>
            <a:r>
              <a:rPr lang="en-GB" dirty="0" smtClean="0"/>
              <a:t>This mutation in the gene that encodes a protein called </a:t>
            </a:r>
            <a:r>
              <a:rPr lang="en-GB" dirty="0" err="1" smtClean="0"/>
              <a:t>huntingtin</a:t>
            </a:r>
            <a:r>
              <a:rPr lang="en-GB" dirty="0" smtClean="0"/>
              <a:t> (</a:t>
            </a:r>
            <a:r>
              <a:rPr lang="en-GB" dirty="0" err="1" smtClean="0"/>
              <a:t>Htt</a:t>
            </a:r>
            <a:r>
              <a:rPr lang="en-GB" dirty="0" smtClean="0"/>
              <a:t>) produces an altered form of this protein.</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16</a:t>
            </a:fld>
            <a:endParaRPr lang="en-US"/>
          </a:p>
        </p:txBody>
      </p:sp>
    </p:spTree>
    <p:extLst>
      <p:ext uri="{BB962C8B-B14F-4D97-AF65-F5344CB8AC3E}">
        <p14:creationId xmlns:p14="http://schemas.microsoft.com/office/powerpoint/2010/main" val="287631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 a healthy individual’s gene, this sequence is typically about 20 replicates. On the other hand, in DH gene the sequence has more than 35 repetitions.</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17</a:t>
            </a:fld>
            <a:endParaRPr lang="en-US"/>
          </a:p>
        </p:txBody>
      </p:sp>
    </p:spTree>
    <p:extLst>
      <p:ext uri="{BB962C8B-B14F-4D97-AF65-F5344CB8AC3E}">
        <p14:creationId xmlns:p14="http://schemas.microsoft.com/office/powerpoint/2010/main" val="146856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altered </a:t>
            </a:r>
            <a:r>
              <a:rPr lang="en-GB" dirty="0" err="1" smtClean="0"/>
              <a:t>htt</a:t>
            </a:r>
            <a:r>
              <a:rPr lang="en-GB" dirty="0" smtClean="0"/>
              <a:t>,</a:t>
            </a:r>
            <a:r>
              <a:rPr lang="en-GB" baseline="0" dirty="0" smtClean="0"/>
              <a:t> produced due to the expansion, </a:t>
            </a:r>
            <a:r>
              <a:rPr lang="en-GB" dirty="0" smtClean="0"/>
              <a:t>causes dysfunction due to a gain of toxic function and death of nerve cells (neurons) in certain regions of the brain.</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7EBFA1C-FA79-EA4C-B288-919CBCAD4DAE}" type="slidenum">
              <a:rPr lang="en-US" smtClean="0"/>
              <a:t>18</a:t>
            </a:fld>
            <a:endParaRPr lang="en-US"/>
          </a:p>
        </p:txBody>
      </p:sp>
    </p:spTree>
    <p:extLst>
      <p:ext uri="{BB962C8B-B14F-4D97-AF65-F5344CB8AC3E}">
        <p14:creationId xmlns:p14="http://schemas.microsoft.com/office/powerpoint/2010/main" val="302125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t>The </a:t>
            </a:r>
            <a:r>
              <a:rPr lang="en-GB" b="0" i="0" dirty="0" err="1" smtClean="0"/>
              <a:t>huntingtin</a:t>
            </a:r>
            <a:r>
              <a:rPr lang="en-GB" b="0" i="0" dirty="0" smtClean="0"/>
              <a:t> protein performs several functions in humans:</a:t>
            </a:r>
            <a:endParaRPr lang="pt-PT" b="0" i="0" dirty="0" smtClean="0"/>
          </a:p>
          <a:p>
            <a:pPr lvl="0"/>
            <a:r>
              <a:rPr lang="en-GB" b="0" i="0" dirty="0" smtClean="0"/>
              <a:t> - In adult neurons and cell viability;</a:t>
            </a:r>
            <a:endParaRPr lang="pt-PT" b="0" i="0" dirty="0" smtClean="0"/>
          </a:p>
          <a:p>
            <a:pPr lvl="0"/>
            <a:r>
              <a:rPr lang="en-GB" b="0" i="0" dirty="0" smtClean="0"/>
              <a:t> - In the balance of iron homeostasis;</a:t>
            </a:r>
            <a:endParaRPr lang="pt-PT" b="0" i="0" dirty="0" smtClean="0"/>
          </a:p>
          <a:p>
            <a:pPr lvl="0"/>
            <a:r>
              <a:rPr lang="en-GB" b="0" i="0" dirty="0" smtClean="0"/>
              <a:t> - In the regulation of transcription </a:t>
            </a:r>
            <a:r>
              <a:rPr lang="en-GB" b="0" i="0" u="sng" dirty="0" smtClean="0"/>
              <a:t>by interacting with several transcription factors and other proteins involved in regulating the production of mRNA;</a:t>
            </a:r>
            <a:endParaRPr lang="pt-PT" b="0" i="0" u="sng" dirty="0" smtClean="0"/>
          </a:p>
          <a:p>
            <a:pPr lvl="0"/>
            <a:r>
              <a:rPr lang="en-GB" b="0" i="0" dirty="0" smtClean="0"/>
              <a:t> - In traffic, endocytosis and intracellular signalling.</a:t>
            </a:r>
            <a:endParaRPr lang="pt-PT" b="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19</a:t>
            </a:fld>
            <a:endParaRPr lang="en-US"/>
          </a:p>
        </p:txBody>
      </p:sp>
    </p:spTree>
    <p:extLst>
      <p:ext uri="{BB962C8B-B14F-4D97-AF65-F5344CB8AC3E}">
        <p14:creationId xmlns:p14="http://schemas.microsoft.com/office/powerpoint/2010/main" val="108285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a:t>
            </a:r>
            <a:r>
              <a:rPr lang="en-GB" dirty="0" err="1" smtClean="0"/>
              <a:t>polyQ</a:t>
            </a:r>
            <a:r>
              <a:rPr lang="en-GB" dirty="0" smtClean="0"/>
              <a:t> expansion tract </a:t>
            </a:r>
            <a:r>
              <a:rPr lang="en-GB" dirty="0" err="1" smtClean="0"/>
              <a:t>huntingtin</a:t>
            </a:r>
            <a:r>
              <a:rPr lang="en-GB" dirty="0" smtClean="0"/>
              <a:t> protein can result in the accumulation of </a:t>
            </a:r>
            <a:r>
              <a:rPr lang="en-GB" dirty="0" err="1" smtClean="0"/>
              <a:t>huntingtin</a:t>
            </a:r>
            <a:r>
              <a:rPr lang="en-GB" dirty="0" smtClean="0"/>
              <a:t>, the formation of </a:t>
            </a:r>
            <a:r>
              <a:rPr lang="en-GB" dirty="0" err="1" smtClean="0"/>
              <a:t>huntingtin’s</a:t>
            </a:r>
            <a:r>
              <a:rPr lang="en-GB" dirty="0" smtClean="0"/>
              <a:t> aggregates only or </a:t>
            </a:r>
            <a:r>
              <a:rPr lang="en-GB" dirty="0" err="1" smtClean="0"/>
              <a:t>huntingtin</a:t>
            </a:r>
            <a:r>
              <a:rPr lang="en-GB" dirty="0" smtClean="0"/>
              <a:t> and other proteins and finally in cytotoxicity.</a:t>
            </a:r>
            <a:endParaRPr lang="pt-PT" dirty="0" smtClean="0"/>
          </a:p>
          <a:p>
            <a:r>
              <a:rPr lang="en-US" dirty="0" smtClean="0"/>
              <a:t>Generally,</a:t>
            </a:r>
            <a:r>
              <a:rPr lang="en-US" baseline="0" dirty="0" smtClean="0"/>
              <a:t> the ubiquitin-proteasome pathway and the lysosome through autophagy would degrade those proteins. However, as they are being produced in very high quantities, these pathways aren’t efficient enough resulting in the formation of the aggregates which lead to death and cellular dysfunction.</a:t>
            </a:r>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20</a:t>
            </a:fld>
            <a:endParaRPr lang="en-US"/>
          </a:p>
        </p:txBody>
      </p:sp>
    </p:spTree>
    <p:extLst>
      <p:ext uri="{BB962C8B-B14F-4D97-AF65-F5344CB8AC3E}">
        <p14:creationId xmlns:p14="http://schemas.microsoft.com/office/powerpoint/2010/main" val="323701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of them are.. </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21</a:t>
            </a:fld>
            <a:endParaRPr lang="en-US"/>
          </a:p>
        </p:txBody>
      </p:sp>
    </p:spTree>
    <p:extLst>
      <p:ext uri="{BB962C8B-B14F-4D97-AF65-F5344CB8AC3E}">
        <p14:creationId xmlns:p14="http://schemas.microsoft.com/office/powerpoint/2010/main" val="26775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Rounded MT Bold"/>
                <a:cs typeface="Arial Rounded MT Bold"/>
              </a:rPr>
              <a:t>But, when the number of repetitions exceeds a </a:t>
            </a:r>
            <a:r>
              <a:rPr lang="en-US" sz="1400" b="1" dirty="0" smtClean="0">
                <a:solidFill>
                  <a:srgbClr val="FF0000"/>
                </a:solidFill>
                <a:latin typeface="Arial Rounded MT Bold"/>
                <a:cs typeface="Arial Rounded MT Bold"/>
              </a:rPr>
              <a:t>critical threshold, </a:t>
            </a:r>
            <a:r>
              <a:rPr lang="en-US" sz="1400" b="0" dirty="0" smtClean="0">
                <a:solidFill>
                  <a:srgbClr val="FF0000"/>
                </a:solidFill>
                <a:latin typeface="Arial Rounded MT Bold"/>
                <a:cs typeface="Arial Rounded MT Bold"/>
              </a:rPr>
              <a:t>meaning</a:t>
            </a:r>
            <a:r>
              <a:rPr lang="en-US" sz="1400" b="0" baseline="0" dirty="0" smtClean="0">
                <a:solidFill>
                  <a:srgbClr val="FF0000"/>
                </a:solidFill>
                <a:latin typeface="Arial Rounded MT Bold"/>
                <a:cs typeface="Arial Rounded MT Bold"/>
              </a:rPr>
              <a:t> the specific number above which there is a manifestation of the disease,</a:t>
            </a:r>
            <a:r>
              <a:rPr lang="en-US" sz="1400" b="0" dirty="0" smtClean="0">
                <a:solidFill>
                  <a:srgbClr val="FF0000"/>
                </a:solidFill>
                <a:latin typeface="Arial Rounded MT Bold"/>
                <a:cs typeface="Arial Rounded MT Bold"/>
              </a:rPr>
              <a:t> the</a:t>
            </a:r>
            <a:r>
              <a:rPr lang="en-US" sz="1400" b="1" dirty="0" smtClean="0">
                <a:solidFill>
                  <a:srgbClr val="FF0000"/>
                </a:solidFill>
                <a:latin typeface="Arial Rounded MT Bold"/>
                <a:cs typeface="Arial Rounded MT Bold"/>
              </a:rPr>
              <a:t> </a:t>
            </a:r>
            <a:r>
              <a:rPr lang="en-US" sz="1200" dirty="0" smtClean="0">
                <a:latin typeface="Arial Rounded MT Bold"/>
                <a:cs typeface="Arial Rounded MT Bold"/>
              </a:rPr>
              <a:t>mutation becomes pathogenic.</a:t>
            </a:r>
            <a:r>
              <a:rPr lang="en-US" sz="1200" baseline="0" dirty="0" smtClean="0">
                <a:latin typeface="Arial Rounded MT Bold"/>
                <a:cs typeface="Arial Rounded MT Bold"/>
              </a:rPr>
              <a:t> </a:t>
            </a:r>
            <a:r>
              <a:rPr lang="en-US" sz="1200" dirty="0" smtClean="0">
                <a:solidFill>
                  <a:schemeClr val="tx1">
                    <a:lumMod val="75000"/>
                    <a:lumOff val="25000"/>
                  </a:schemeClr>
                </a:solidFill>
                <a:latin typeface="Arial Rounded MT Bold"/>
                <a:cs typeface="Arial Rounded MT Bold"/>
              </a:rPr>
              <a:t>In fact, increased numbers of repeated triplets are associated with several genetic diseases.</a:t>
            </a:r>
            <a:endParaRPr lang="en-US" dirty="0"/>
          </a:p>
        </p:txBody>
      </p:sp>
      <p:sp>
        <p:nvSpPr>
          <p:cNvPr id="4" name="Slide Number Placeholder 3"/>
          <p:cNvSpPr>
            <a:spLocks noGrp="1"/>
          </p:cNvSpPr>
          <p:nvPr>
            <p:ph type="sldNum" sz="quarter" idx="10"/>
          </p:nvPr>
        </p:nvSpPr>
        <p:spPr/>
        <p:txBody>
          <a:bodyPr/>
          <a:lstStyle/>
          <a:p>
            <a:fld id="{CE6605D1-625A-2C42-8665-A6DD2433A970}" type="slidenum">
              <a:rPr lang="en-US" smtClean="0"/>
              <a:pPr/>
              <a:t>3</a:t>
            </a:fld>
            <a:endParaRPr lang="en-US"/>
          </a:p>
        </p:txBody>
      </p:sp>
    </p:spTree>
    <p:extLst>
      <p:ext uri="{BB962C8B-B14F-4D97-AF65-F5344CB8AC3E}">
        <p14:creationId xmlns:p14="http://schemas.microsoft.com/office/powerpoint/2010/main" val="355969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You can only arrive at a clinical </a:t>
            </a:r>
            <a:r>
              <a:rPr lang="en-GB" b="0" dirty="0" smtClean="0"/>
              <a:t>diagnosis </a:t>
            </a:r>
            <a:r>
              <a:rPr lang="en-GB" dirty="0" smtClean="0"/>
              <a:t>of HD through a thorough examination, which usually binds a neurological and psychological examination and a detailed family history. Similarly, genetic testing</a:t>
            </a:r>
            <a:r>
              <a:rPr lang="en-GB" baseline="0" dirty="0" smtClean="0"/>
              <a:t> </a:t>
            </a:r>
            <a:r>
              <a:rPr lang="en-GB" dirty="0" smtClean="0"/>
              <a:t>can be used to help confirm or refute the diagnosis of HD.</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confirmation is mad</a:t>
            </a:r>
            <a:r>
              <a:rPr lang="en-GB" baseline="0" dirty="0" smtClean="0"/>
              <a:t>e by analysing the gene through PCR (which allows to detect genes with 115 CAG repeats).</a:t>
            </a:r>
            <a:endParaRPr lang="pt-PT" dirty="0" smtClean="0"/>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22</a:t>
            </a:fld>
            <a:endParaRPr lang="en-US"/>
          </a:p>
        </p:txBody>
      </p:sp>
    </p:spTree>
    <p:extLst>
      <p:ext uri="{BB962C8B-B14F-4D97-AF65-F5344CB8AC3E}">
        <p14:creationId xmlns:p14="http://schemas.microsoft.com/office/powerpoint/2010/main" val="118483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Huntington's disease is a disease that develops gradually and unfortunately </a:t>
            </a:r>
            <a:r>
              <a:rPr lang="en-GB" b="0" dirty="0" smtClean="0"/>
              <a:t>has no cure</a:t>
            </a:r>
            <a:r>
              <a:rPr lang="en-GB" b="1" dirty="0" smtClean="0"/>
              <a:t>.</a:t>
            </a:r>
            <a:r>
              <a:rPr lang="en-GB" dirty="0" smtClean="0"/>
              <a:t> However, some symptoms can be minimized through medicines.</a:t>
            </a:r>
            <a:endParaRPr lang="pt-PT" dirty="0" smtClean="0"/>
          </a:p>
        </p:txBody>
      </p:sp>
      <p:sp>
        <p:nvSpPr>
          <p:cNvPr id="4" name="Slide Number Placeholder 3"/>
          <p:cNvSpPr>
            <a:spLocks noGrp="1"/>
          </p:cNvSpPr>
          <p:nvPr>
            <p:ph type="sldNum" sz="quarter" idx="10"/>
          </p:nvPr>
        </p:nvSpPr>
        <p:spPr/>
        <p:txBody>
          <a:bodyPr/>
          <a:lstStyle/>
          <a:p>
            <a:fld id="{67EBFA1C-FA79-EA4C-B288-919CBCAD4DAE}" type="slidenum">
              <a:rPr lang="en-US" smtClean="0"/>
              <a:t>23</a:t>
            </a:fld>
            <a:endParaRPr lang="en-US"/>
          </a:p>
        </p:txBody>
      </p:sp>
    </p:spTree>
    <p:extLst>
      <p:ext uri="{BB962C8B-B14F-4D97-AF65-F5344CB8AC3E}">
        <p14:creationId xmlns:p14="http://schemas.microsoft.com/office/powerpoint/2010/main" val="20747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possible therapy for HD is gene silencing, through</a:t>
            </a:r>
            <a:r>
              <a:rPr lang="en-US" baseline="0" dirty="0" smtClean="0"/>
              <a:t> the inhibition of the RNA translation into the mutated </a:t>
            </a:r>
            <a:r>
              <a:rPr lang="en-US" baseline="0" dirty="0" err="1" smtClean="0"/>
              <a:t>htt</a:t>
            </a:r>
            <a:r>
              <a:rPr lang="en-US" baseline="0" dirty="0" smtClean="0"/>
              <a:t> protein.</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Most people affected by HD are heterozygous. They carry a normal copy of the gene (inherited from / the father / mother unaffected / a) and a defective copy of the gene (inherited from / the father / mother affected / a). </a:t>
            </a:r>
            <a:r>
              <a:rPr lang="en-US" baseline="0" dirty="0" smtClean="0"/>
              <a:t>By silencing the mutated gene, the normal one can be transcribed and the resulting protein will be functional.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possible treatment would be the induction of autophagy (with the proteins necessary to the formation of the </a:t>
            </a:r>
            <a:r>
              <a:rPr lang="en-US" baseline="0" dirty="0" err="1" smtClean="0"/>
              <a:t>autophagic</a:t>
            </a:r>
            <a:r>
              <a:rPr lang="en-US" baseline="0" dirty="0" smtClean="0"/>
              <a:t> complex), in order to decrease the protein aggregates.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7EBFA1C-FA79-EA4C-B288-919CBCAD4DAE}" type="slidenum">
              <a:rPr lang="en-US" smtClean="0"/>
              <a:t>24</a:t>
            </a:fld>
            <a:endParaRPr lang="en-US"/>
          </a:p>
        </p:txBody>
      </p:sp>
    </p:spTree>
    <p:extLst>
      <p:ext uri="{BB962C8B-B14F-4D97-AF65-F5344CB8AC3E}">
        <p14:creationId xmlns:p14="http://schemas.microsoft.com/office/powerpoint/2010/main" val="315201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a:p>
        </p:txBody>
      </p:sp>
      <p:sp>
        <p:nvSpPr>
          <p:cNvPr id="4" name="Marcador de Posição do Número do Diapositivo 3"/>
          <p:cNvSpPr>
            <a:spLocks noGrp="1"/>
          </p:cNvSpPr>
          <p:nvPr>
            <p:ph type="sldNum" sz="quarter" idx="10"/>
          </p:nvPr>
        </p:nvSpPr>
        <p:spPr/>
        <p:txBody>
          <a:bodyPr/>
          <a:lstStyle/>
          <a:p>
            <a:fld id="{67EBFA1C-FA79-EA4C-B288-919CBCAD4DAE}" type="slidenum">
              <a:rPr lang="en-US" smtClean="0"/>
              <a:t>25</a:t>
            </a:fld>
            <a:endParaRPr lang="en-US"/>
          </a:p>
        </p:txBody>
      </p:sp>
    </p:spTree>
    <p:extLst>
      <p:ext uri="{BB962C8B-B14F-4D97-AF65-F5344CB8AC3E}">
        <p14:creationId xmlns:p14="http://schemas.microsoft.com/office/powerpoint/2010/main" val="85122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Arial Rounded MT Bold"/>
                <a:cs typeface="Arial Rounded MT Bold"/>
              </a:rPr>
              <a:t>The slippage in DNA replication and crossing over are two possible sources for triplet expansion. Also, </a:t>
            </a:r>
            <a:r>
              <a:rPr lang="en-US" sz="1200" b="0" dirty="0" smtClean="0">
                <a:latin typeface="Arial Rounded MT Bold"/>
                <a:cs typeface="Arial Rounded MT Bold"/>
              </a:rPr>
              <a:t>these </a:t>
            </a:r>
            <a:r>
              <a:rPr lang="en-US" sz="1200" b="0" dirty="0" smtClean="0">
                <a:latin typeface="Arial Rounded MT Bold"/>
                <a:cs typeface="Arial Rounded MT Bold"/>
              </a:rPr>
              <a:t>mutations</a:t>
            </a:r>
            <a:r>
              <a:rPr lang="en-US" sz="1200" b="0" baseline="0" dirty="0" smtClean="0">
                <a:latin typeface="Arial Rounded MT Bold"/>
                <a:cs typeface="Arial Rounded MT Bold"/>
              </a:rPr>
              <a:t> remain because the DNA repair mechanisms fail.</a:t>
            </a:r>
            <a:endParaRPr lang="en-US" dirty="0" smtClean="0"/>
          </a:p>
          <a:p>
            <a:endParaRPr lang="en-US" dirty="0"/>
          </a:p>
        </p:txBody>
      </p:sp>
      <p:sp>
        <p:nvSpPr>
          <p:cNvPr id="4" name="Slide Number Placeholder 3"/>
          <p:cNvSpPr>
            <a:spLocks noGrp="1"/>
          </p:cNvSpPr>
          <p:nvPr>
            <p:ph type="sldNum" sz="quarter" idx="10"/>
          </p:nvPr>
        </p:nvSpPr>
        <p:spPr/>
        <p:txBody>
          <a:bodyPr/>
          <a:lstStyle/>
          <a:p>
            <a:fld id="{CE6605D1-625A-2C42-8665-A6DD2433A970}" type="slidenum">
              <a:rPr lang="en-US" smtClean="0"/>
              <a:pPr/>
              <a:t>4</a:t>
            </a:fld>
            <a:endParaRPr lang="en-US"/>
          </a:p>
        </p:txBody>
      </p:sp>
    </p:spTree>
    <p:extLst>
      <p:ext uri="{BB962C8B-B14F-4D97-AF65-F5344CB8AC3E}">
        <p14:creationId xmlns:p14="http://schemas.microsoft.com/office/powerpoint/2010/main" val="329838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This DNA molecule has</a:t>
            </a:r>
            <a:r>
              <a:rPr lang="en-US" baseline="0" dirty="0" smtClean="0"/>
              <a:t> got eight copies of the repetition CAG.</a:t>
            </a:r>
          </a:p>
          <a:p>
            <a:r>
              <a:rPr lang="en-US" baseline="0" dirty="0" smtClean="0"/>
              <a:t>2 – The two strands separate from each other…</a:t>
            </a:r>
          </a:p>
          <a:p>
            <a:r>
              <a:rPr lang="en-US" baseline="0" dirty="0" smtClean="0"/>
              <a:t>3 – And then they replicate.</a:t>
            </a:r>
          </a:p>
          <a:p>
            <a:r>
              <a:rPr lang="en-US" baseline="0" dirty="0" smtClean="0"/>
              <a:t>4 – During the replication, a ‘loop-out’ structure is formed in the new strand..</a:t>
            </a:r>
          </a:p>
          <a:p>
            <a:r>
              <a:rPr lang="en-US" baseline="0" dirty="0" smtClean="0"/>
              <a:t>5 – Which will lead to a repeated replication of part of the original strand and to the increase in the number of repetitions in the newly synthesized strand.</a:t>
            </a:r>
          </a:p>
          <a:p>
            <a:r>
              <a:rPr lang="en-US" baseline="0" dirty="0" smtClean="0"/>
              <a:t>6 – The two strands of the new molecule separate…</a:t>
            </a:r>
          </a:p>
          <a:p>
            <a:r>
              <a:rPr lang="en-US" baseline="0" dirty="0" smtClean="0"/>
              <a:t>7 – And the strand which contains a bigger number of CAG repeats is the one that is going to be used in the new replication.</a:t>
            </a:r>
          </a:p>
          <a:p>
            <a:r>
              <a:rPr lang="en-US" baseline="0" dirty="0" smtClean="0"/>
              <a:t>8 – The resulting DNA molecule contains five additional </a:t>
            </a:r>
            <a:r>
              <a:rPr lang="en-US" baseline="0" dirty="0" smtClean="0"/>
              <a:t>copies </a:t>
            </a:r>
            <a:r>
              <a:rPr lang="en-US" baseline="0" dirty="0" smtClean="0"/>
              <a:t>of the CAG repeat.</a:t>
            </a:r>
            <a:endParaRPr lang="en-US" dirty="0" smtClean="0"/>
          </a:p>
          <a:p>
            <a:endParaRPr lang="en-US" dirty="0"/>
          </a:p>
        </p:txBody>
      </p:sp>
      <p:sp>
        <p:nvSpPr>
          <p:cNvPr id="4" name="Slide Number Placeholder 3"/>
          <p:cNvSpPr>
            <a:spLocks noGrp="1"/>
          </p:cNvSpPr>
          <p:nvPr>
            <p:ph type="sldNum" sz="quarter" idx="10"/>
          </p:nvPr>
        </p:nvSpPr>
        <p:spPr/>
        <p:txBody>
          <a:bodyPr/>
          <a:lstStyle/>
          <a:p>
            <a:fld id="{CE6605D1-625A-2C42-8665-A6DD2433A970}" type="slidenum">
              <a:rPr lang="en-US" smtClean="0"/>
              <a:pPr/>
              <a:t>5</a:t>
            </a:fld>
            <a:endParaRPr lang="en-US"/>
          </a:p>
        </p:txBody>
      </p:sp>
    </p:spTree>
    <p:extLst>
      <p:ext uri="{BB962C8B-B14F-4D97-AF65-F5344CB8AC3E}">
        <p14:creationId xmlns:p14="http://schemas.microsoft.com/office/powerpoint/2010/main" val="233800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a:t>
            </a:r>
            <a:r>
              <a:rPr lang="en-US" dirty="0" smtClean="0"/>
              <a:t>first</a:t>
            </a:r>
            <a:r>
              <a:rPr lang="en-US" baseline="0" dirty="0" smtClean="0"/>
              <a:t> case, a normal individual can have between 12 and 41 repeated triplets. </a:t>
            </a:r>
            <a:r>
              <a:rPr lang="en-US" baseline="0" dirty="0" smtClean="0"/>
              <a:t>For the </a:t>
            </a:r>
            <a:r>
              <a:rPr lang="en-US" baseline="0" dirty="0" smtClean="0"/>
              <a:t>disease to express, the person must have over 60 repetitions. In other cases, people may have between 42 and 60 repetitions, being in a stage that is called </a:t>
            </a:r>
            <a:r>
              <a:rPr lang="en-US" baseline="0" dirty="0" err="1" smtClean="0"/>
              <a:t>premutation</a:t>
            </a:r>
            <a:r>
              <a:rPr lang="en-US" baseline="0" dirty="0" smtClean="0"/>
              <a:t>. (normally, this individuals don’t have any symptoms). However, the number of repetitions in this case is very close to the critical threshold which means that the next generation will have a higher probability to develop the disease, due to </a:t>
            </a:r>
            <a:r>
              <a:rPr lang="en-US" baseline="0" smtClean="0"/>
              <a:t>the </a:t>
            </a:r>
            <a:r>
              <a:rPr lang="en-US" baseline="0" smtClean="0"/>
              <a:t>phenomenon of anticipation.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E6605D1-625A-2C42-8665-A6DD2433A970}" type="slidenum">
              <a:rPr lang="en-US" smtClean="0"/>
              <a:pPr/>
              <a:t>6</a:t>
            </a:fld>
            <a:endParaRPr lang="en-US"/>
          </a:p>
        </p:txBody>
      </p:sp>
    </p:spTree>
    <p:extLst>
      <p:ext uri="{BB962C8B-B14F-4D97-AF65-F5344CB8AC3E}">
        <p14:creationId xmlns:p14="http://schemas.microsoft.com/office/powerpoint/2010/main" val="75491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Anticipation is a</a:t>
            </a:r>
            <a:r>
              <a:rPr lang="en-US" baseline="0" dirty="0" smtClean="0"/>
              <a:t> p</a:t>
            </a:r>
            <a:r>
              <a:rPr lang="en-US" dirty="0" smtClean="0"/>
              <a:t>henomenon in which the severity of the disease increases with each generation and the symptoms start to appear at an early age. The severity of the disease and the age when the first symptoms appear depend on the number of the repeated trinucleotides. </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7</a:t>
            </a:fld>
            <a:endParaRPr lang="en-US"/>
          </a:p>
        </p:txBody>
      </p:sp>
    </p:spTree>
    <p:extLst>
      <p:ext uri="{BB962C8B-B14F-4D97-AF65-F5344CB8AC3E}">
        <p14:creationId xmlns:p14="http://schemas.microsoft.com/office/powerpoint/2010/main" val="109024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we can see that in the expansion</a:t>
            </a:r>
            <a:r>
              <a:rPr lang="en-US" baseline="0" dirty="0" smtClean="0"/>
              <a:t> of different triplets, the critical threshold is a different value. Besides, the </a:t>
            </a:r>
            <a:r>
              <a:rPr lang="en-US" sz="1200" dirty="0" smtClean="0">
                <a:latin typeface="Arial Rounded MT Bold"/>
                <a:cs typeface="Arial Rounded MT Bold"/>
              </a:rPr>
              <a:t>triplet expansion may occur in the coding region of a gene or in its neighborhood.</a:t>
            </a:r>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8</a:t>
            </a:fld>
            <a:endParaRPr lang="en-US"/>
          </a:p>
        </p:txBody>
      </p:sp>
    </p:spTree>
    <p:extLst>
      <p:ext uri="{BB962C8B-B14F-4D97-AF65-F5344CB8AC3E}">
        <p14:creationId xmlns:p14="http://schemas.microsoft.com/office/powerpoint/2010/main" val="191226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Rounded MT Bold"/>
                <a:cs typeface="Arial Rounded MT Bold"/>
              </a:rPr>
              <a:t>This type of mutation may lead</a:t>
            </a:r>
            <a:r>
              <a:rPr lang="en-US" sz="1200" baseline="0" dirty="0" smtClean="0">
                <a:latin typeface="Arial Rounded MT Bold"/>
                <a:cs typeface="Arial Rounded MT Bold"/>
              </a:rPr>
              <a:t> to a</a:t>
            </a:r>
            <a:r>
              <a:rPr lang="en-US" sz="1200" dirty="0" smtClean="0">
                <a:latin typeface="Arial Rounded MT Bold"/>
                <a:cs typeface="Arial Rounded MT Bold"/>
              </a:rPr>
              <a:t> loss of function by the</a:t>
            </a:r>
            <a:r>
              <a:rPr lang="en-US" sz="1200" baseline="0" dirty="0" smtClean="0">
                <a:latin typeface="Arial Rounded MT Bold"/>
                <a:cs typeface="Arial Rounded MT Bold"/>
              </a:rPr>
              <a:t> proteins</a:t>
            </a:r>
            <a:r>
              <a:rPr lang="en-US" sz="1200" dirty="0" smtClean="0">
                <a:latin typeface="Arial Rounded MT Bold"/>
                <a:cs typeface="Arial Rounded MT Bold"/>
              </a:rPr>
              <a:t> or, in the other</a:t>
            </a:r>
            <a:r>
              <a:rPr lang="en-US" sz="1200" baseline="0" dirty="0" smtClean="0">
                <a:latin typeface="Arial Rounded MT Bold"/>
                <a:cs typeface="Arial Rounded MT Bold"/>
              </a:rPr>
              <a:t> hand,</a:t>
            </a:r>
            <a:r>
              <a:rPr lang="en-US" sz="1200" dirty="0" smtClean="0">
                <a:latin typeface="Arial Rounded MT Bold"/>
                <a:cs typeface="Arial Rounded MT Bold"/>
              </a:rPr>
              <a:t> they may gain a</a:t>
            </a:r>
            <a:r>
              <a:rPr lang="en-US" sz="1200" baseline="0" dirty="0" smtClean="0">
                <a:latin typeface="Arial Rounded MT Bold"/>
                <a:cs typeface="Arial Rounded MT Bold"/>
              </a:rPr>
              <a:t> </a:t>
            </a:r>
            <a:r>
              <a:rPr lang="en-US" sz="1200" dirty="0" smtClean="0">
                <a:latin typeface="Arial Rounded MT Bold"/>
                <a:cs typeface="Arial Rounded MT Bold"/>
              </a:rPr>
              <a:t>toxic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Repetitions associated with loss of function are typically much longer than those that correspond to a gain of function by</a:t>
            </a:r>
            <a:r>
              <a:rPr lang="en-US" baseline="0" dirty="0" smtClean="0"/>
              <a:t> the mutated protein, which becomes toxic.</a:t>
            </a:r>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9</a:t>
            </a:fld>
            <a:endParaRPr lang="en-US"/>
          </a:p>
        </p:txBody>
      </p:sp>
    </p:spTree>
    <p:extLst>
      <p:ext uri="{BB962C8B-B14F-4D97-AF65-F5344CB8AC3E}">
        <p14:creationId xmlns:p14="http://schemas.microsoft.com/office/powerpoint/2010/main" val="325969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repetition of different triplets leads to different pathologies. For example, Huntington’s Disease is caused by the expansion of the CAG triplet while Fragile X Syndrome is due to the expansion of CGG.</a:t>
            </a:r>
            <a:endParaRPr lang="en-US" dirty="0" smtClean="0"/>
          </a:p>
          <a:p>
            <a:endParaRPr lang="en-US" dirty="0"/>
          </a:p>
        </p:txBody>
      </p:sp>
      <p:sp>
        <p:nvSpPr>
          <p:cNvPr id="4" name="Slide Number Placeholder 3"/>
          <p:cNvSpPr>
            <a:spLocks noGrp="1"/>
          </p:cNvSpPr>
          <p:nvPr>
            <p:ph type="sldNum" sz="quarter" idx="10"/>
          </p:nvPr>
        </p:nvSpPr>
        <p:spPr/>
        <p:txBody>
          <a:bodyPr/>
          <a:lstStyle/>
          <a:p>
            <a:fld id="{67EBFA1C-FA79-EA4C-B288-919CBCAD4DAE}" type="slidenum">
              <a:rPr lang="en-US" smtClean="0"/>
              <a:t>10</a:t>
            </a:fld>
            <a:endParaRPr lang="en-US"/>
          </a:p>
        </p:txBody>
      </p:sp>
    </p:spTree>
    <p:extLst>
      <p:ext uri="{BB962C8B-B14F-4D97-AF65-F5344CB8AC3E}">
        <p14:creationId xmlns:p14="http://schemas.microsoft.com/office/powerpoint/2010/main" val="274239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7" name="TextBox 9"/>
          <p:cNvSpPr txBox="1"/>
          <p:nvPr/>
        </p:nvSpPr>
        <p:spPr>
          <a:xfrm>
            <a:off x="425450" y="174625"/>
            <a:ext cx="412750" cy="831850"/>
          </a:xfrm>
          <a:prstGeom prst="rect">
            <a:avLst/>
          </a:prstGeom>
          <a:noFill/>
        </p:spPr>
        <p:txBody>
          <a:bodyPr lIns="0" tIns="0" rIns="0" bIns="0">
            <a:spAutoFit/>
          </a:bodyPr>
          <a:lstStyle/>
          <a:p>
            <a:r>
              <a:rPr lang="pt-PT" sz="5400" b="1">
                <a:solidFill>
                  <a:srgbClr val="D0EE63"/>
                </a:solidFill>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t-PT"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fld id="{3AA00EA3-9C9D-744F-91CF-17DED70BB925}" type="datetimeFigureOut">
              <a:rPr lang="en-US" smtClean="0"/>
              <a:t>3/19/2013</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p>
            <a:r>
              <a:rPr lang="pt-PT"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9" name="Date Placeholder 4"/>
          <p:cNvSpPr>
            <a:spLocks noGrp="1"/>
          </p:cNvSpPr>
          <p:nvPr>
            <p:ph type="dt" sz="half" idx="19"/>
          </p:nvPr>
        </p:nvSpPr>
        <p:spPr/>
        <p:txBody>
          <a:bodyPr/>
          <a:lstStyle>
            <a:lvl1pPr>
              <a:defRPr/>
            </a:lvl1pPr>
          </a:lstStyle>
          <a:p>
            <a:fld id="{3AA00EA3-9C9D-744F-91CF-17DED70BB925}" type="datetimeFigureOut">
              <a:rPr lang="en-US" smtClean="0"/>
              <a:t>3/19/2013</a:t>
            </a:fld>
            <a:endParaRPr lang="en-US"/>
          </a:p>
        </p:txBody>
      </p:sp>
      <p:sp>
        <p:nvSpPr>
          <p:cNvPr id="10" name="Footer Placeholder 5"/>
          <p:cNvSpPr>
            <a:spLocks noGrp="1"/>
          </p:cNvSpPr>
          <p:nvPr>
            <p:ph type="ftr" sz="quarter" idx="20"/>
          </p:nvPr>
        </p:nvSpPr>
        <p:spPr/>
        <p:txBody>
          <a:bodyPr/>
          <a:lstStyle>
            <a:lvl1pPr>
              <a:defRPr/>
            </a:lvl1pPr>
          </a:lstStyle>
          <a:p>
            <a:endParaRPr lang="en-US"/>
          </a:p>
        </p:txBody>
      </p:sp>
      <p:sp>
        <p:nvSpPr>
          <p:cNvPr id="11" name="Slide Number Placeholder 6"/>
          <p:cNvSpPr>
            <a:spLocks noGrp="1"/>
          </p:cNvSpPr>
          <p:nvPr>
            <p:ph type="sldNum" sz="quarter" idx="21"/>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
        <p:nvSpPr>
          <p:cNvPr id="3"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p>
            <a:r>
              <a:rPr lang="pt-PT" smtClean="0"/>
              <a:t>Click to edit Master title style</a:t>
            </a:r>
            <a:endParaRPr/>
          </a:p>
        </p:txBody>
      </p:sp>
      <p:sp>
        <p:nvSpPr>
          <p:cNvPr id="5" name="Date Placeholder 2"/>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6" name="Footer Placeholder 3"/>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 branco">
    <p:spTree>
      <p:nvGrpSpPr>
        <p:cNvPr id="1" name=""/>
        <p:cNvGrpSpPr/>
        <p:nvPr/>
      </p:nvGrpSpPr>
      <p:grpSpPr>
        <a:xfrm>
          <a:off x="0" y="0"/>
          <a:ext cx="0" cy="0"/>
          <a:chOff x="0" y="0"/>
          <a:chExt cx="0" cy="0"/>
        </a:xfrm>
      </p:grpSpPr>
      <p:sp>
        <p:nvSpPr>
          <p:cNvPr id="2"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3" name="Date Placeholder 1"/>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ctangle 6"/>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TextBox 7"/>
          <p:cNvSpPr txBox="1"/>
          <p:nvPr/>
        </p:nvSpPr>
        <p:spPr>
          <a:xfrm>
            <a:off x="425450" y="174625"/>
            <a:ext cx="412750" cy="831850"/>
          </a:xfrm>
          <a:prstGeom prst="rect">
            <a:avLst/>
          </a:prstGeom>
          <a:noFill/>
        </p:spPr>
        <p:txBody>
          <a:bodyPr lIns="0" tIns="0" rIns="0" bIns="0">
            <a:spAutoFit/>
          </a:bodyPr>
          <a:lstStyle/>
          <a:p>
            <a:r>
              <a:rPr lang="pt-PT" sz="5400" b="1">
                <a:solidFill>
                  <a:srgbClr val="D0EE63"/>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pt-PT"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3AA00EA3-9C9D-744F-91CF-17DED70BB925}" type="datetimeFigureOut">
              <a:rPr lang="en-US" smtClean="0"/>
              <a:t>3/19/2013</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TextBox 7"/>
          <p:cNvSpPr txBox="1"/>
          <p:nvPr/>
        </p:nvSpPr>
        <p:spPr>
          <a:xfrm>
            <a:off x="3989388" y="3370263"/>
            <a:ext cx="220662" cy="369887"/>
          </a:xfrm>
          <a:prstGeom prst="rect">
            <a:avLst/>
          </a:prstGeom>
          <a:noFill/>
        </p:spPr>
        <p:txBody>
          <a:bodyPr lIns="0" tIns="0" rIns="0" bIns="0">
            <a:spAutoFit/>
          </a:bodyPr>
          <a:lstStyle/>
          <a:p>
            <a:r>
              <a:rPr lang="pt-PT" sz="2400" b="1">
                <a:solidFill>
                  <a:srgbClr val="D0EE63"/>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pt-PT"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fld id="{3AA00EA3-9C9D-744F-91CF-17DED70BB925}" type="datetimeFigureOut">
              <a:rPr lang="en-US" smtClean="0"/>
              <a:t>3/19/2013</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6"/>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Rectangle 7"/>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7" name="TextBox 8"/>
          <p:cNvSpPr txBox="1"/>
          <p:nvPr/>
        </p:nvSpPr>
        <p:spPr>
          <a:xfrm>
            <a:off x="327025" y="4632325"/>
            <a:ext cx="220663" cy="369888"/>
          </a:xfrm>
          <a:prstGeom prst="rect">
            <a:avLst/>
          </a:prstGeom>
          <a:noFill/>
        </p:spPr>
        <p:txBody>
          <a:bodyPr lIns="0" tIns="0" rIns="0" bIns="0">
            <a:spAutoFit/>
          </a:bodyPr>
          <a:lstStyle/>
          <a:p>
            <a:r>
              <a:rPr lang="pt-PT" sz="2400" b="1">
                <a:solidFill>
                  <a:srgbClr val="D0EE63"/>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pt-PT"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8" name="Date Placeholder 4"/>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6"/>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7" name="TextBox 7"/>
          <p:cNvSpPr txBox="1"/>
          <p:nvPr/>
        </p:nvSpPr>
        <p:spPr>
          <a:xfrm>
            <a:off x="425450" y="174625"/>
            <a:ext cx="412750" cy="831850"/>
          </a:xfrm>
          <a:prstGeom prst="rect">
            <a:avLst/>
          </a:prstGeom>
          <a:noFill/>
        </p:spPr>
        <p:txBody>
          <a:bodyPr lIns="0" tIns="0" rIns="0" bIns="0">
            <a:spAutoFit/>
          </a:bodyPr>
          <a:lstStyle/>
          <a:p>
            <a:r>
              <a:rPr lang="pt-PT" sz="5400" b="1">
                <a:solidFill>
                  <a:srgbClr val="D0EE63"/>
                </a:solidFill>
              </a:rPr>
              <a:t>+</a:t>
            </a:r>
          </a:p>
        </p:txBody>
      </p:sp>
      <p:sp>
        <p:nvSpPr>
          <p:cNvPr id="8"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pt-PT"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fld id="{3AA00EA3-9C9D-744F-91CF-17DED70BB925}" type="datetimeFigureOut">
              <a:rPr lang="en-US" smtClean="0"/>
              <a:t>3/19/2013</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8" name="TextBox 7"/>
          <p:cNvSpPr txBox="1"/>
          <p:nvPr/>
        </p:nvSpPr>
        <p:spPr>
          <a:xfrm>
            <a:off x="425450" y="174625"/>
            <a:ext cx="412750" cy="831850"/>
          </a:xfrm>
          <a:prstGeom prst="rect">
            <a:avLst/>
          </a:prstGeom>
          <a:noFill/>
        </p:spPr>
        <p:txBody>
          <a:bodyPr lIns="0" tIns="0" rIns="0" bIns="0">
            <a:spAutoFit/>
          </a:bodyPr>
          <a:lstStyle/>
          <a:p>
            <a:r>
              <a:rPr lang="pt-PT" sz="5400" b="1">
                <a:solidFill>
                  <a:srgbClr val="D0EE63"/>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pt-PT"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pt-PT"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fld id="{3AA00EA3-9C9D-744F-91CF-17DED70BB925}" type="datetimeFigureOut">
              <a:rPr lang="en-US" smtClean="0"/>
              <a:t>3/19/2013</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endParaRPr lang="en-US"/>
          </a:p>
        </p:txBody>
      </p:sp>
      <p:sp>
        <p:nvSpPr>
          <p:cNvPr id="16" name="Slide Number Placeholder 6"/>
          <p:cNvSpPr>
            <a:spLocks noGrp="1"/>
          </p:cNvSpPr>
          <p:nvPr>
            <p:ph type="sldNum" sz="quarter" idx="18"/>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8" name="TextBox 7"/>
          <p:cNvSpPr txBox="1"/>
          <p:nvPr/>
        </p:nvSpPr>
        <p:spPr>
          <a:xfrm>
            <a:off x="4749800" y="3370263"/>
            <a:ext cx="220663" cy="369887"/>
          </a:xfrm>
          <a:prstGeom prst="rect">
            <a:avLst/>
          </a:prstGeom>
          <a:noFill/>
        </p:spPr>
        <p:txBody>
          <a:bodyPr lIns="0" tIns="0" rIns="0" bIns="0">
            <a:spAutoFit/>
          </a:bodyPr>
          <a:lstStyle/>
          <a:p>
            <a:r>
              <a:rPr lang="pt-PT" sz="2400" b="1">
                <a:solidFill>
                  <a:srgbClr val="D0EE63"/>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pt-PT"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fld id="{3AA00EA3-9C9D-744F-91CF-17DED70BB925}" type="datetimeFigureOut">
              <a:rPr lang="en-US" smtClean="0"/>
              <a:t>3/19/2013</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endParaRPr lang="en-US"/>
          </a:p>
        </p:txBody>
      </p:sp>
      <p:sp>
        <p:nvSpPr>
          <p:cNvPr id="11" name="Slide Number Placeholder 6"/>
          <p:cNvSpPr>
            <a:spLocks noGrp="1"/>
          </p:cNvSpPr>
          <p:nvPr>
            <p:ph type="sldNum" sz="quarter" idx="17"/>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e texto vertical">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5"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p>
            <a:r>
              <a:rPr lang="pt-PT"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6" name="Date Placeholder 3"/>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objecto">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5"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6" name="Rectangle 8"/>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7" name="Date Placeholder 3"/>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vertical e texto">
    <p:spTree>
      <p:nvGrpSpPr>
        <p:cNvPr id="1" name=""/>
        <p:cNvGrpSpPr/>
        <p:nvPr/>
      </p:nvGrpSpPr>
      <p:grpSpPr>
        <a:xfrm>
          <a:off x="0" y="0"/>
          <a:ext cx="0" cy="0"/>
          <a:chOff x="0" y="0"/>
          <a:chExt cx="0" cy="0"/>
        </a:xfrm>
      </p:grpSpPr>
      <p:sp>
        <p:nvSpPr>
          <p:cNvPr id="4"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5" name="TextBox 7"/>
          <p:cNvSpPr txBox="1"/>
          <p:nvPr/>
        </p:nvSpPr>
        <p:spPr>
          <a:xfrm rot="16200000">
            <a:off x="8593932" y="561181"/>
            <a:ext cx="260350" cy="554037"/>
          </a:xfrm>
          <a:prstGeom prst="rect">
            <a:avLst/>
          </a:prstGeom>
          <a:noFill/>
        </p:spPr>
        <p:txBody>
          <a:bodyPr lIns="0" tIns="0" rIns="0" bIns="0">
            <a:spAutoFit/>
          </a:bodyPr>
          <a:lstStyle/>
          <a:p>
            <a:r>
              <a:rPr lang="pt-PT" sz="3600" b="1">
                <a:solidFill>
                  <a:srgbClr val="D0EE63"/>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pt-PT"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6" name="Date Placeholder 3"/>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3AA00EA3-9C9D-744F-91CF-17DED70BB925}"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89B3-A2AB-E048-A2CF-CE7CB229722C}" type="slidenum">
              <a:rPr lang="en-US" smtClean="0"/>
              <a:t>‹nº›</a:t>
            </a:fld>
            <a:endParaRPr lang="en-US"/>
          </a:p>
        </p:txBody>
      </p:sp>
    </p:spTree>
    <p:extLst>
      <p:ext uri="{BB962C8B-B14F-4D97-AF65-F5344CB8AC3E}">
        <p14:creationId xmlns:p14="http://schemas.microsoft.com/office/powerpoint/2010/main" val="299488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a:xfrm>
            <a:off x="498474" y="134471"/>
            <a:ext cx="7556313" cy="995082"/>
          </a:xfrm>
        </p:spPr>
        <p:txBody>
          <a:bodyPr anchor="b"/>
          <a:lstStyle/>
          <a:p>
            <a:r>
              <a:rPr lang="pt-PT" smtClean="0"/>
              <a:t>Click to edit Master title style</a:t>
            </a:r>
            <a:endParaRPr/>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7" name="Date Placeholder 3"/>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10" name="TextBox 9"/>
          <p:cNvSpPr txBox="1"/>
          <p:nvPr/>
        </p:nvSpPr>
        <p:spPr>
          <a:xfrm>
            <a:off x="425450" y="174625"/>
            <a:ext cx="412750" cy="831850"/>
          </a:xfrm>
          <a:prstGeom prst="rect">
            <a:avLst/>
          </a:prstGeom>
          <a:noFill/>
        </p:spPr>
        <p:txBody>
          <a:bodyPr lIns="0" tIns="0" rIns="0" bIns="0">
            <a:spAutoFit/>
          </a:bodyPr>
          <a:lstStyle/>
          <a:p>
            <a:r>
              <a:rPr lang="pt-PT" sz="5400" b="1">
                <a:solidFill>
                  <a:srgbClr val="D0EE63"/>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t-PT"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pt-PT"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pt-PT"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fld id="{3AA00EA3-9C9D-744F-91CF-17DED70BB925}" type="datetimeFigureOut">
              <a:rPr lang="en-US" smtClean="0"/>
              <a:t>3/19/2013</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r>
              <a:rPr lang="pt-PT" sz="4000" b="1">
                <a:solidFill>
                  <a:srgbClr val="D0EE63"/>
                </a:solidFill>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pt-PT"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fld id="{3AA00EA3-9C9D-744F-91CF-17DED70BB925}" type="datetimeFigureOut">
              <a:rPr lang="en-US" smtClean="0"/>
              <a:t>3/19/2013</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lgn="l">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údo Duplo">
    <p:spTree>
      <p:nvGrpSpPr>
        <p:cNvPr id="1" name=""/>
        <p:cNvGrpSpPr/>
        <p:nvPr/>
      </p:nvGrpSpPr>
      <p:grpSpPr>
        <a:xfrm>
          <a:off x="0" y="0"/>
          <a:ext cx="0" cy="0"/>
          <a:chOff x="0" y="0"/>
          <a:chExt cx="0" cy="0"/>
        </a:xfrm>
      </p:grpSpPr>
      <p:sp>
        <p:nvSpPr>
          <p:cNvPr id="5"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6" name="Rectangle 7"/>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7" name="TextBox 8"/>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8" name="Date Placeholder 4"/>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8"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lvl1pPr>
              <a:defRPr/>
            </a:lvl1pPr>
          </a:lstStyle>
          <a:p>
            <a:r>
              <a:rPr lang="pt-PT"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9" name="Date Placeholder 6"/>
          <p:cNvSpPr>
            <a:spLocks noGrp="1"/>
          </p:cNvSpPr>
          <p:nvPr>
            <p:ph type="dt" sz="half" idx="10"/>
          </p:nvPr>
        </p:nvSpPr>
        <p:spPr/>
        <p:txBody>
          <a:bodyPr/>
          <a:lstStyle>
            <a:lvl1pPr>
              <a:defRPr/>
            </a:lvl1pPr>
          </a:lstStyle>
          <a:p>
            <a:fld id="{3AA00EA3-9C9D-744F-91CF-17DED70BB925}" type="datetimeFigureOut">
              <a:rPr lang="en-US" smtClean="0"/>
              <a:t>3/19/2013</a:t>
            </a:fld>
            <a:endParaRPr lang="en-US"/>
          </a:p>
        </p:txBody>
      </p:sp>
      <p:sp>
        <p:nvSpPr>
          <p:cNvPr id="10" name="Footer Placeholder 7"/>
          <p:cNvSpPr>
            <a:spLocks noGrp="1"/>
          </p:cNvSpPr>
          <p:nvPr>
            <p:ph type="ftr" sz="quarter" idx="11"/>
          </p:nvPr>
        </p:nvSpPr>
        <p:spPr/>
        <p:txBody>
          <a:bodyPr/>
          <a:lstStyle>
            <a:lvl1pPr>
              <a:defRPr/>
            </a:lvl1pPr>
          </a:lstStyle>
          <a:p>
            <a:endParaRPr lang="en-US"/>
          </a:p>
        </p:txBody>
      </p:sp>
      <p:sp>
        <p:nvSpPr>
          <p:cNvPr id="11" name="Slide Number Placeholder 8"/>
          <p:cNvSpPr>
            <a:spLocks noGrp="1"/>
          </p:cNvSpPr>
          <p:nvPr>
            <p:ph type="sldNum" sz="quarter" idx="12"/>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6"/>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6"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7" name="Date Placeholder 4"/>
          <p:cNvSpPr>
            <a:spLocks noGrp="1"/>
          </p:cNvSpPr>
          <p:nvPr>
            <p:ph type="dt" sz="half" idx="15"/>
          </p:nvPr>
        </p:nvSpPr>
        <p:spPr/>
        <p:txBody>
          <a:bodyPr/>
          <a:lstStyle>
            <a:lvl1pPr>
              <a:defRPr/>
            </a:lvl1pPr>
          </a:lstStyle>
          <a:p>
            <a:fld id="{3AA00EA3-9C9D-744F-91CF-17DED70BB925}" type="datetimeFigureOut">
              <a:rPr lang="en-US" smtClean="0"/>
              <a:t>3/19/2013</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9" name="Slide Number Placeholder 6"/>
          <p:cNvSpPr>
            <a:spLocks noGrp="1"/>
          </p:cNvSpPr>
          <p:nvPr>
            <p:ph type="sldNum" sz="quarter" idx="17"/>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PT">
              <a:solidFill>
                <a:srgbClr val="FFFFFF"/>
              </a:solidFill>
              <a:cs typeface="Arial" charset="0"/>
            </a:endParaRPr>
          </a:p>
        </p:txBody>
      </p:sp>
      <p:sp>
        <p:nvSpPr>
          <p:cNvPr id="7" name="TextBox 7"/>
          <p:cNvSpPr txBox="1"/>
          <p:nvPr/>
        </p:nvSpPr>
        <p:spPr>
          <a:xfrm>
            <a:off x="223838" y="228600"/>
            <a:ext cx="260350" cy="554038"/>
          </a:xfrm>
          <a:prstGeom prst="rect">
            <a:avLst/>
          </a:prstGeom>
          <a:noFill/>
        </p:spPr>
        <p:txBody>
          <a:bodyPr lIns="0" tIns="0" rIns="0" bIns="0">
            <a:spAutoFit/>
          </a:bodyPr>
          <a:lstStyle/>
          <a:p>
            <a:r>
              <a:rPr lang="pt-PT" sz="3600" b="1">
                <a:solidFill>
                  <a:srgbClr val="D0EE63"/>
                </a:solidFill>
              </a:rPr>
              <a:t>+</a:t>
            </a:r>
          </a:p>
        </p:txBody>
      </p:sp>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8" name="Date Placeholder 4"/>
          <p:cNvSpPr>
            <a:spLocks noGrp="1"/>
          </p:cNvSpPr>
          <p:nvPr>
            <p:ph type="dt" sz="half" idx="17"/>
          </p:nvPr>
        </p:nvSpPr>
        <p:spPr/>
        <p:txBody>
          <a:bodyPr/>
          <a:lstStyle>
            <a:lvl1pPr>
              <a:defRPr/>
            </a:lvl1pPr>
          </a:lstStyle>
          <a:p>
            <a:fld id="{3AA00EA3-9C9D-744F-91CF-17DED70BB925}" type="datetimeFigureOut">
              <a:rPr lang="en-US" smtClean="0"/>
              <a:t>3/19/2013</a:t>
            </a:fld>
            <a:endParaRPr lang="en-US"/>
          </a:p>
        </p:txBody>
      </p:sp>
      <p:sp>
        <p:nvSpPr>
          <p:cNvPr id="9" name="Footer Placeholder 5"/>
          <p:cNvSpPr>
            <a:spLocks noGrp="1"/>
          </p:cNvSpPr>
          <p:nvPr>
            <p:ph type="ftr" sz="quarter" idx="18"/>
          </p:nvPr>
        </p:nvSpPr>
        <p:spPr/>
        <p:txBody>
          <a:bodyPr/>
          <a:lstStyle>
            <a:lvl1pPr>
              <a:defRPr/>
            </a:lvl1pPr>
          </a:lstStyle>
          <a:p>
            <a:endParaRPr lang="en-US"/>
          </a:p>
        </p:txBody>
      </p:sp>
      <p:sp>
        <p:nvSpPr>
          <p:cNvPr id="10" name="Slide Number Placeholder 6"/>
          <p:cNvSpPr>
            <a:spLocks noGrp="1"/>
          </p:cNvSpPr>
          <p:nvPr>
            <p:ph type="sldNum" sz="quarter" idx="19"/>
          </p:nvPr>
        </p:nvSpPr>
        <p:spPr/>
        <p:txBody>
          <a:bodyPr/>
          <a:lstStyle>
            <a:lvl1pPr>
              <a:defRPr/>
            </a:lvl1pPr>
          </a:lstStyle>
          <a:p>
            <a:fld id="{C20889B3-A2AB-E048-A2CF-CE7CB229722C}"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 estilo</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3AA00EA3-9C9D-744F-91CF-17DED70BB925}" type="datetimeFigureOut">
              <a:rPr lang="en-US" smtClean="0"/>
              <a:t>3/19/2013</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595959"/>
                </a:solidFill>
              </a:defRPr>
            </a:lvl1pPr>
          </a:lstStyle>
          <a:p>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defRPr>
            </a:lvl1pPr>
          </a:lstStyle>
          <a:p>
            <a:fld id="{C20889B3-A2AB-E048-A2CF-CE7CB229722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p:titleStyle>
    <p:bodyStyle>
      <a:lvl1pPr marL="228600" indent="-228600" algn="l" rtl="0" eaLnBrk="1" fontAlgn="base" hangingPunct="1">
        <a:spcBef>
          <a:spcPts val="20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ＭＳ Ｐゴシック" charset="-128"/>
        </a:defRPr>
      </a:lvl1pPr>
      <a:lvl2pPr marL="457200" indent="-228600" algn="l" rtl="0" eaLnBrk="1" fontAlgn="base" hangingPunct="1">
        <a:spcBef>
          <a:spcPts val="600"/>
        </a:spcBef>
        <a:spcAft>
          <a:spcPct val="0"/>
        </a:spcAft>
        <a:buClr>
          <a:srgbClr val="D0EE63"/>
        </a:buClr>
        <a:buSzPct val="75000"/>
        <a:buFont typeface="Wingdings" charset="2"/>
        <a:buChar char="n"/>
        <a:defRPr sz="2800" kern="1200">
          <a:solidFill>
            <a:srgbClr val="595959"/>
          </a:solidFill>
          <a:latin typeface="+mn-lt"/>
          <a:ea typeface="ＭＳ Ｐゴシック" charset="-128"/>
          <a:cs typeface="+mn-cs"/>
        </a:defRPr>
      </a:lvl2pPr>
      <a:lvl3pPr marL="685800" indent="-228600" algn="l" rtl="0" eaLnBrk="1" fontAlgn="base" hangingPunct="1">
        <a:spcBef>
          <a:spcPts val="600"/>
        </a:spcBef>
        <a:spcAft>
          <a:spcPct val="0"/>
        </a:spcAft>
        <a:buClr>
          <a:schemeClr val="accent1"/>
        </a:buClr>
        <a:buSzPct val="75000"/>
        <a:buFont typeface="Wingdings" charset="2"/>
        <a:buChar char="n"/>
        <a:defRPr sz="2400" kern="1200">
          <a:solidFill>
            <a:srgbClr val="595959"/>
          </a:solidFill>
          <a:latin typeface="+mn-lt"/>
          <a:ea typeface="ＭＳ Ｐゴシック" charset="-128"/>
          <a:cs typeface="+mn-cs"/>
        </a:defRPr>
      </a:lvl3pPr>
      <a:lvl4pPr marL="914400" indent="-228600" algn="l" rtl="0" eaLnBrk="1" fontAlgn="base" hangingPunct="1">
        <a:spcBef>
          <a:spcPts val="600"/>
        </a:spcBef>
        <a:spcAft>
          <a:spcPct val="0"/>
        </a:spcAft>
        <a:buClr>
          <a:srgbClr val="D0EE63"/>
        </a:buClr>
        <a:buSzPct val="75000"/>
        <a:buFont typeface="Wingdings" charset="2"/>
        <a:buChar char="n"/>
        <a:defRPr sz="2000" kern="1200">
          <a:solidFill>
            <a:srgbClr val="595959"/>
          </a:solidFill>
          <a:latin typeface="+mn-lt"/>
          <a:ea typeface="ＭＳ Ｐゴシック" charset="-128"/>
          <a:cs typeface="+mn-cs"/>
        </a:defRPr>
      </a:lvl4pPr>
      <a:lvl5pPr marL="1143000" indent="-228600" algn="l" rtl="0" eaLnBrk="1" fontAlgn="base" hangingPunct="1">
        <a:spcBef>
          <a:spcPts val="600"/>
        </a:spcBef>
        <a:spcAft>
          <a:spcPct val="0"/>
        </a:spcAft>
        <a:buClr>
          <a:schemeClr val="accent1"/>
        </a:buClr>
        <a:buSzPct val="75000"/>
        <a:buFont typeface="Wingdings" charset="2"/>
        <a:buChar char="n"/>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hyperlink" Target="http://www.youtube.com/watch?v=UIsOCPVAV4Y&amp;feature=player_embedded" TargetMode="External"/><Relationship Id="rId3" Type="http://schemas.openxmlformats.org/officeDocument/2006/relationships/hyperlink" Target="http://www.indkc.org/neurodegenerative.html" TargetMode="External"/><Relationship Id="rId7" Type="http://schemas.openxmlformats.org/officeDocument/2006/relationships/hyperlink" Target="http://www.huntington-portugal.com/hdbuzz?hdbuzz=100" TargetMode="External"/><Relationship Id="rId2" Type="http://schemas.openxmlformats.org/officeDocument/2006/relationships/hyperlink" Target="http://learn.genetics.utah.edu/content/disorders/whataregd/" TargetMode="External"/><Relationship Id="rId1" Type="http://schemas.openxmlformats.org/officeDocument/2006/relationships/slideLayout" Target="../slideLayouts/slideLayout21.xml"/><Relationship Id="rId6" Type="http://schemas.openxmlformats.org/officeDocument/2006/relationships/hyperlink" Target="http://www.ninds.nih.gov/disorders/huntington/detail_huntington.htm" TargetMode="External"/><Relationship Id="rId5" Type="http://schemas.openxmlformats.org/officeDocument/2006/relationships/hyperlink" Target="http://medicosdeportugal.saude.sapo.pt/utentes/doencas_neurologicas/dossier_doenca_de_huntington" TargetMode="External"/><Relationship Id="rId10" Type="http://schemas.openxmlformats.org/officeDocument/2006/relationships/hyperlink" Target="http://www.ncbi.nlm.nih.gov/pmc/articles/PMC1299150/" TargetMode="External"/><Relationship Id="rId4" Type="http://schemas.openxmlformats.org/officeDocument/2006/relationships/hyperlink" Target="http://www.news-medical.net/health/Huntingtons-Disease-Genetics-(Portuguese).aspx" TargetMode="External"/><Relationship Id="rId9" Type="http://schemas.openxmlformats.org/officeDocument/2006/relationships/hyperlink" Target="http://physrev.physiology.org/content/90/3/905.f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youtube.com/watch?v=jH_LfHHpW2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4155" y="4860464"/>
            <a:ext cx="8146546" cy="1528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28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16200000" rotWithShape="0">
                    <a:prstClr val="black">
                      <a:alpha val="40000"/>
                    </a:prstClr>
                  </a:outerShdw>
                </a:effectLst>
                <a:latin typeface="Calibri"/>
                <a:cs typeface="Calibri"/>
              </a:rPr>
              <a:t>Neurodegenerative diseases and triplet expansion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16200000" rotWithShape="0">
                  <a:prstClr val="black">
                    <a:alpha val="40000"/>
                  </a:prstClr>
                </a:outerShdw>
              </a:effectLst>
              <a:latin typeface="Calibri"/>
              <a:cs typeface="Calibri"/>
            </a:endParaRPr>
          </a:p>
        </p:txBody>
      </p:sp>
      <p:sp>
        <p:nvSpPr>
          <p:cNvPr id="7" name="Rectangle 9"/>
          <p:cNvSpPr/>
          <p:nvPr/>
        </p:nvSpPr>
        <p:spPr>
          <a:xfrm>
            <a:off x="4648200" y="1077912"/>
            <a:ext cx="1981200" cy="369888"/>
          </a:xfrm>
          <a:prstGeom prst="rect">
            <a:avLst/>
          </a:prstGeom>
        </p:spPr>
        <p:txBody>
          <a:bodyPr wrap="square">
            <a:spAutoFit/>
          </a:bodyPr>
          <a:lstStyle/>
          <a:p>
            <a:pPr algn="ctr"/>
            <a:r>
              <a:rPr lang="en-US" dirty="0" smtClean="0">
                <a:solidFill>
                  <a:srgbClr val="7F7F7F"/>
                </a:solidFill>
                <a:latin typeface="+mj-lt"/>
              </a:rPr>
              <a:t>BCM II</a:t>
            </a:r>
            <a:endParaRPr lang="en-US" dirty="0">
              <a:solidFill>
                <a:srgbClr val="7F7F7F"/>
              </a:solidFill>
              <a:latin typeface="+mj-lt"/>
            </a:endParaRPr>
          </a:p>
        </p:txBody>
      </p:sp>
      <p:sp>
        <p:nvSpPr>
          <p:cNvPr id="8" name="CaixaDeTexto 4"/>
          <p:cNvSpPr txBox="1"/>
          <p:nvPr/>
        </p:nvSpPr>
        <p:spPr>
          <a:xfrm>
            <a:off x="4644008" y="2348880"/>
            <a:ext cx="2016224" cy="1918474"/>
          </a:xfrm>
          <a:prstGeom prst="rect">
            <a:avLst/>
          </a:prstGeom>
          <a:noFill/>
        </p:spPr>
        <p:txBody>
          <a:bodyPr wrap="square" rtlCol="0">
            <a:spAutoFit/>
          </a:bodyPr>
          <a:lstStyle/>
          <a:p>
            <a:pPr>
              <a:lnSpc>
                <a:spcPct val="150000"/>
              </a:lnSpc>
            </a:pPr>
            <a:r>
              <a:rPr lang="en-GB" sz="1600" b="1" dirty="0" err="1" smtClean="0">
                <a:solidFill>
                  <a:schemeClr val="bg1">
                    <a:lumMod val="50000"/>
                  </a:schemeClr>
                </a:solidFill>
                <a:latin typeface="Calibri" pitchFamily="34" charset="0"/>
                <a:cs typeface="Calibri" pitchFamily="34" charset="0"/>
              </a:rPr>
              <a:t>Andreia</a:t>
            </a:r>
            <a:r>
              <a:rPr lang="en-GB" sz="1600" b="1" dirty="0" smtClean="0">
                <a:solidFill>
                  <a:schemeClr val="bg1">
                    <a:lumMod val="50000"/>
                  </a:schemeClr>
                </a:solidFill>
                <a:latin typeface="Calibri" pitchFamily="34" charset="0"/>
                <a:cs typeface="Calibri" pitchFamily="34" charset="0"/>
              </a:rPr>
              <a:t> Santos</a:t>
            </a:r>
          </a:p>
          <a:p>
            <a:pPr>
              <a:lnSpc>
                <a:spcPct val="150000"/>
              </a:lnSpc>
            </a:pPr>
            <a:r>
              <a:rPr lang="en-GB" sz="1600" b="1" dirty="0" smtClean="0">
                <a:solidFill>
                  <a:schemeClr val="bg1">
                    <a:lumMod val="50000"/>
                  </a:schemeClr>
                </a:solidFill>
                <a:latin typeface="Calibri" pitchFamily="34" charset="0"/>
                <a:cs typeface="Calibri" pitchFamily="34" charset="0"/>
              </a:rPr>
              <a:t>Armanda </a:t>
            </a:r>
            <a:r>
              <a:rPr lang="en-GB" sz="1600" b="1" dirty="0" err="1" smtClean="0">
                <a:solidFill>
                  <a:schemeClr val="bg1">
                    <a:lumMod val="50000"/>
                  </a:schemeClr>
                </a:solidFill>
                <a:latin typeface="Calibri" pitchFamily="34" charset="0"/>
                <a:cs typeface="Calibri" pitchFamily="34" charset="0"/>
              </a:rPr>
              <a:t>Rebelo</a:t>
            </a:r>
            <a:endParaRPr lang="en-GB" sz="1600" b="1" dirty="0" smtClean="0">
              <a:solidFill>
                <a:schemeClr val="bg1">
                  <a:lumMod val="50000"/>
                </a:schemeClr>
              </a:solidFill>
              <a:latin typeface="Calibri" pitchFamily="34" charset="0"/>
              <a:cs typeface="Calibri" pitchFamily="34" charset="0"/>
            </a:endParaRPr>
          </a:p>
          <a:p>
            <a:pPr>
              <a:lnSpc>
                <a:spcPct val="150000"/>
              </a:lnSpc>
            </a:pPr>
            <a:r>
              <a:rPr lang="en-GB" sz="1600" b="1" dirty="0" smtClean="0">
                <a:solidFill>
                  <a:schemeClr val="bg1">
                    <a:lumMod val="50000"/>
                  </a:schemeClr>
                </a:solidFill>
                <a:latin typeface="Calibri" pitchFamily="34" charset="0"/>
                <a:cs typeface="Calibri" pitchFamily="34" charset="0"/>
              </a:rPr>
              <a:t>Bárbara Rodrigues</a:t>
            </a:r>
          </a:p>
          <a:p>
            <a:pPr>
              <a:lnSpc>
                <a:spcPct val="150000"/>
              </a:lnSpc>
            </a:pPr>
            <a:r>
              <a:rPr lang="en-GB" sz="1600" b="1" dirty="0" smtClean="0">
                <a:solidFill>
                  <a:schemeClr val="bg1">
                    <a:lumMod val="50000"/>
                  </a:schemeClr>
                </a:solidFill>
                <a:latin typeface="Calibri" pitchFamily="34" charset="0"/>
                <a:cs typeface="Calibri" pitchFamily="34" charset="0"/>
              </a:rPr>
              <a:t>Raquel Ricardo</a:t>
            </a:r>
          </a:p>
          <a:p>
            <a:pPr>
              <a:lnSpc>
                <a:spcPct val="150000"/>
              </a:lnSpc>
            </a:pPr>
            <a:r>
              <a:rPr lang="en-GB" sz="1600" b="1" dirty="0">
                <a:solidFill>
                  <a:schemeClr val="bg1">
                    <a:lumMod val="50000"/>
                  </a:schemeClr>
                </a:solidFill>
                <a:latin typeface="Calibri" pitchFamily="34" charset="0"/>
                <a:cs typeface="Calibri" pitchFamily="34" charset="0"/>
              </a:rPr>
              <a:t> </a:t>
            </a:r>
            <a:r>
              <a:rPr lang="en-GB" sz="1600" b="1" dirty="0" smtClean="0">
                <a:solidFill>
                  <a:schemeClr val="bg1">
                    <a:lumMod val="50000"/>
                  </a:schemeClr>
                </a:solidFill>
                <a:latin typeface="Calibri" pitchFamily="34" charset="0"/>
                <a:cs typeface="Calibri" pitchFamily="34" charset="0"/>
              </a:rPr>
              <a:t>- </a:t>
            </a:r>
            <a:r>
              <a:rPr lang="en-GB" sz="1600" b="1" dirty="0" err="1" smtClean="0">
                <a:solidFill>
                  <a:schemeClr val="bg1">
                    <a:lumMod val="50000"/>
                  </a:schemeClr>
                </a:solidFill>
                <a:latin typeface="Calibri" pitchFamily="34" charset="0"/>
                <a:cs typeface="Calibri" pitchFamily="34" charset="0"/>
              </a:rPr>
              <a:t>Turma</a:t>
            </a:r>
            <a:r>
              <a:rPr lang="en-GB" sz="1600" b="1" dirty="0" smtClean="0">
                <a:solidFill>
                  <a:schemeClr val="bg1">
                    <a:lumMod val="50000"/>
                  </a:schemeClr>
                </a:solidFill>
                <a:latin typeface="Calibri" pitchFamily="34" charset="0"/>
                <a:cs typeface="Calibri" pitchFamily="34" charset="0"/>
              </a:rPr>
              <a:t> 10</a:t>
            </a:r>
          </a:p>
        </p:txBody>
      </p:sp>
      <p:pic>
        <p:nvPicPr>
          <p:cNvPr id="9" name="Picture 8"/>
          <p:cNvPicPr>
            <a:picLocks noChangeAspect="1"/>
          </p:cNvPicPr>
          <p:nvPr/>
        </p:nvPicPr>
        <p:blipFill>
          <a:blip r:embed="rId2"/>
          <a:stretch>
            <a:fillRect/>
          </a:stretch>
        </p:blipFill>
        <p:spPr>
          <a:xfrm>
            <a:off x="492635" y="1427181"/>
            <a:ext cx="3817216" cy="2862912"/>
          </a:xfrm>
          <a:prstGeom prst="rect">
            <a:avLst/>
          </a:prstGeom>
        </p:spPr>
      </p:pic>
      <p:pic>
        <p:nvPicPr>
          <p:cNvPr id="11" name="Picture 10"/>
          <p:cNvPicPr>
            <a:picLocks noChangeAspect="1"/>
          </p:cNvPicPr>
          <p:nvPr/>
        </p:nvPicPr>
        <p:blipFill>
          <a:blip r:embed="rId3">
            <a:grayscl/>
            <a:extLst>
              <a:ext uri="{BEBA8EAE-BF5A-486C-A8C5-ECC9F3942E4B}">
                <a14:imgProps xmlns:a14="http://schemas.microsoft.com/office/drawing/2010/main">
                  <a14:imgLayer r:embed="rId4">
                    <a14:imgEffect>
                      <a14:backgroundRemoval t="3883" b="100000" l="7216" r="89691"/>
                    </a14:imgEffect>
                  </a14:imgLayer>
                </a14:imgProps>
              </a:ext>
            </a:extLst>
          </a:blip>
          <a:stretch>
            <a:fillRect/>
          </a:stretch>
        </p:blipFill>
        <p:spPr>
          <a:xfrm>
            <a:off x="7093643" y="423861"/>
            <a:ext cx="1534394" cy="1629305"/>
          </a:xfrm>
          <a:prstGeom prst="rect">
            <a:avLst/>
          </a:prstGeom>
        </p:spPr>
      </p:pic>
    </p:spTree>
    <p:extLst>
      <p:ext uri="{BB962C8B-B14F-4D97-AF65-F5344CB8AC3E}">
        <p14:creationId xmlns:p14="http://schemas.microsoft.com/office/powerpoint/2010/main" val="27034368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609693745"/>
              </p:ext>
            </p:extLst>
          </p:nvPr>
        </p:nvGraphicFramePr>
        <p:xfrm>
          <a:off x="0" y="32119"/>
          <a:ext cx="9144000" cy="7484971"/>
        </p:xfrm>
        <a:graphic>
          <a:graphicData uri="http://schemas.openxmlformats.org/drawingml/2006/table">
            <a:tbl>
              <a:tblPr firstRow="1" bandRow="1">
                <a:tableStyleId>{69012ECD-51FC-41F1-AA8D-1B2483CD663E}</a:tableStyleId>
              </a:tblPr>
              <a:tblGrid>
                <a:gridCol w="2286000"/>
                <a:gridCol w="2286000"/>
                <a:gridCol w="2286000"/>
                <a:gridCol w="2286000"/>
              </a:tblGrid>
              <a:tr h="454095">
                <a:tc gridSpan="2">
                  <a:txBody>
                    <a:bodyPr/>
                    <a:lstStyle/>
                    <a:p>
                      <a:pPr algn="ctr"/>
                      <a:endParaRPr lang="en-US" dirty="0"/>
                    </a:p>
                  </a:txBody>
                  <a:tcPr/>
                </a:tc>
                <a:tc hMerge="1">
                  <a:txBody>
                    <a:bodyPr/>
                    <a:lstStyle/>
                    <a:p>
                      <a:endParaRPr lang="en-US" dirty="0"/>
                    </a:p>
                  </a:txBody>
                  <a:tcPr/>
                </a:tc>
                <a:tc gridSpan="2">
                  <a:txBody>
                    <a:bodyPr/>
                    <a:lstStyle/>
                    <a:p>
                      <a:pPr algn="ctr"/>
                      <a:r>
                        <a:rPr lang="en-US" dirty="0" smtClean="0"/>
                        <a:t>Number</a:t>
                      </a:r>
                      <a:r>
                        <a:rPr lang="en-US" baseline="0" dirty="0" smtClean="0"/>
                        <a:t> of Trinucleotide Repeats</a:t>
                      </a:r>
                      <a:endParaRPr lang="en-US" dirty="0"/>
                    </a:p>
                  </a:txBody>
                  <a:tcPr/>
                </a:tc>
                <a:tc hMerge="1">
                  <a:txBody>
                    <a:bodyPr/>
                    <a:lstStyle/>
                    <a:p>
                      <a:endParaRPr lang="en-US" dirty="0"/>
                    </a:p>
                  </a:txBody>
                  <a:tcPr/>
                </a:tc>
              </a:tr>
              <a:tr h="454095">
                <a:tc>
                  <a:txBody>
                    <a:bodyPr/>
                    <a:lstStyle/>
                    <a:p>
                      <a:r>
                        <a:rPr lang="en-US" dirty="0" smtClean="0"/>
                        <a:t>Disease</a:t>
                      </a:r>
                      <a:endParaRPr lang="en-US" b="1" dirty="0"/>
                    </a:p>
                  </a:txBody>
                  <a:tcPr/>
                </a:tc>
                <a:tc>
                  <a:txBody>
                    <a:bodyPr/>
                    <a:lstStyle/>
                    <a:p>
                      <a:r>
                        <a:rPr lang="en-US" dirty="0" smtClean="0"/>
                        <a:t>Repeated Sequence</a:t>
                      </a:r>
                      <a:endParaRPr lang="en-US" b="1" dirty="0"/>
                    </a:p>
                  </a:txBody>
                  <a:tcPr/>
                </a:tc>
                <a:tc>
                  <a:txBody>
                    <a:bodyPr/>
                    <a:lstStyle/>
                    <a:p>
                      <a:pPr algn="ctr"/>
                      <a:r>
                        <a:rPr lang="en-US" dirty="0" smtClean="0"/>
                        <a:t>Normal</a:t>
                      </a:r>
                      <a:endParaRPr lang="en-US" b="1" dirty="0"/>
                    </a:p>
                  </a:txBody>
                  <a:tcPr/>
                </a:tc>
                <a:tc>
                  <a:txBody>
                    <a:bodyPr/>
                    <a:lstStyle/>
                    <a:p>
                      <a:pPr algn="ctr"/>
                      <a:r>
                        <a:rPr lang="en-US" dirty="0" smtClean="0"/>
                        <a:t>Disease</a:t>
                      </a:r>
                      <a:endParaRPr lang="en-US" b="1" dirty="0"/>
                    </a:p>
                  </a:txBody>
                  <a:tcPr/>
                </a:tc>
              </a:tr>
              <a:tr h="454095">
                <a:tc>
                  <a:txBody>
                    <a:bodyPr/>
                    <a:lstStyle/>
                    <a:p>
                      <a:pPr algn="ctr"/>
                      <a:r>
                        <a:rPr lang="en-US" dirty="0" smtClean="0"/>
                        <a:t>Kennedy’s Disease</a:t>
                      </a:r>
                      <a:endParaRPr lang="en-US" dirty="0"/>
                    </a:p>
                  </a:txBody>
                  <a:tcPr/>
                </a:tc>
                <a:tc>
                  <a:txBody>
                    <a:bodyPr/>
                    <a:lstStyle/>
                    <a:p>
                      <a:pPr algn="ctr"/>
                      <a:r>
                        <a:rPr lang="en-US" dirty="0" smtClean="0"/>
                        <a:t>CAG</a:t>
                      </a:r>
                      <a:endParaRPr lang="en-US" dirty="0"/>
                    </a:p>
                  </a:txBody>
                  <a:tcPr/>
                </a:tc>
                <a:tc>
                  <a:txBody>
                    <a:bodyPr/>
                    <a:lstStyle/>
                    <a:p>
                      <a:pPr algn="ctr"/>
                      <a:r>
                        <a:rPr lang="en-US" dirty="0" smtClean="0"/>
                        <a:t>11-33</a:t>
                      </a:r>
                      <a:endParaRPr lang="en-US" dirty="0"/>
                    </a:p>
                  </a:txBody>
                  <a:tcPr/>
                </a:tc>
                <a:tc>
                  <a:txBody>
                    <a:bodyPr/>
                    <a:lstStyle/>
                    <a:p>
                      <a:pPr algn="ctr"/>
                      <a:r>
                        <a:rPr lang="en-US" dirty="0" smtClean="0"/>
                        <a:t>40-62</a:t>
                      </a:r>
                      <a:endParaRPr lang="en-US" dirty="0"/>
                    </a:p>
                  </a:txBody>
                  <a:tcPr/>
                </a:tc>
              </a:tr>
              <a:tr h="454095">
                <a:tc>
                  <a:txBody>
                    <a:bodyPr/>
                    <a:lstStyle/>
                    <a:p>
                      <a:pPr algn="ctr"/>
                      <a:r>
                        <a:rPr lang="en-US" dirty="0" smtClean="0"/>
                        <a:t>Fragile</a:t>
                      </a:r>
                      <a:r>
                        <a:rPr lang="en-US" baseline="0" dirty="0" smtClean="0"/>
                        <a:t> X Syndrome</a:t>
                      </a:r>
                      <a:endParaRPr lang="en-US" dirty="0"/>
                    </a:p>
                  </a:txBody>
                  <a:tcPr/>
                </a:tc>
                <a:tc>
                  <a:txBody>
                    <a:bodyPr/>
                    <a:lstStyle/>
                    <a:p>
                      <a:pPr algn="ctr"/>
                      <a:r>
                        <a:rPr lang="en-US" dirty="0" smtClean="0"/>
                        <a:t>CGG</a:t>
                      </a:r>
                      <a:endParaRPr lang="en-US" dirty="0"/>
                    </a:p>
                  </a:txBody>
                  <a:tcPr/>
                </a:tc>
                <a:tc>
                  <a:txBody>
                    <a:bodyPr/>
                    <a:lstStyle/>
                    <a:p>
                      <a:pPr algn="ctr"/>
                      <a:r>
                        <a:rPr lang="en-US" dirty="0" smtClean="0"/>
                        <a:t>6-54</a:t>
                      </a:r>
                      <a:endParaRPr lang="en-US" dirty="0"/>
                    </a:p>
                  </a:txBody>
                  <a:tcPr/>
                </a:tc>
                <a:tc>
                  <a:txBody>
                    <a:bodyPr/>
                    <a:lstStyle/>
                    <a:p>
                      <a:pPr algn="ctr"/>
                      <a:r>
                        <a:rPr lang="en-US" dirty="0" smtClean="0"/>
                        <a:t>50-1500</a:t>
                      </a:r>
                      <a:endParaRPr lang="en-US" dirty="0"/>
                    </a:p>
                  </a:txBody>
                  <a:tcPr/>
                </a:tc>
              </a:tr>
              <a:tr h="454095">
                <a:tc>
                  <a:txBody>
                    <a:bodyPr/>
                    <a:lstStyle/>
                    <a:p>
                      <a:pPr algn="ctr"/>
                      <a:r>
                        <a:rPr lang="en-US" dirty="0" smtClean="0"/>
                        <a:t>Jacobsen</a:t>
                      </a:r>
                      <a:r>
                        <a:rPr lang="en-US" baseline="0" dirty="0" smtClean="0"/>
                        <a:t> Syndrome</a:t>
                      </a:r>
                      <a:endParaRPr lang="en-US" dirty="0"/>
                    </a:p>
                  </a:txBody>
                  <a:tcPr/>
                </a:tc>
                <a:tc>
                  <a:txBody>
                    <a:bodyPr/>
                    <a:lstStyle/>
                    <a:p>
                      <a:pPr algn="ctr"/>
                      <a:r>
                        <a:rPr lang="en-US" dirty="0" smtClean="0"/>
                        <a:t>CGG</a:t>
                      </a:r>
                      <a:endParaRPr lang="en-US" dirty="0"/>
                    </a:p>
                  </a:txBody>
                  <a:tcPr/>
                </a:tc>
                <a:tc>
                  <a:txBody>
                    <a:bodyPr/>
                    <a:lstStyle/>
                    <a:p>
                      <a:pPr algn="ctr"/>
                      <a:r>
                        <a:rPr lang="en-US" dirty="0" smtClean="0"/>
                        <a:t>11</a:t>
                      </a:r>
                      <a:endParaRPr lang="en-US" dirty="0"/>
                    </a:p>
                  </a:txBody>
                  <a:tcPr/>
                </a:tc>
                <a:tc>
                  <a:txBody>
                    <a:bodyPr/>
                    <a:lstStyle/>
                    <a:p>
                      <a:pPr algn="ctr"/>
                      <a:r>
                        <a:rPr lang="en-US" dirty="0" smtClean="0"/>
                        <a:t>100-1000</a:t>
                      </a:r>
                      <a:endParaRPr lang="en-US" dirty="0"/>
                    </a:p>
                  </a:txBody>
                  <a:tcPr/>
                </a:tc>
              </a:tr>
              <a:tr h="608614">
                <a:tc>
                  <a:txBody>
                    <a:bodyPr/>
                    <a:lstStyle/>
                    <a:p>
                      <a:pPr algn="ctr"/>
                      <a:r>
                        <a:rPr lang="en-US" dirty="0" smtClean="0"/>
                        <a:t>Spinocerebellar Ataxia </a:t>
                      </a:r>
                      <a:endParaRPr lang="en-US" dirty="0"/>
                    </a:p>
                  </a:txBody>
                  <a:tcPr/>
                </a:tc>
                <a:tc>
                  <a:txBody>
                    <a:bodyPr/>
                    <a:lstStyle/>
                    <a:p>
                      <a:pPr algn="ctr"/>
                      <a:r>
                        <a:rPr lang="en-US" dirty="0" smtClean="0"/>
                        <a:t>CAG</a:t>
                      </a:r>
                      <a:endParaRPr lang="en-US" dirty="0"/>
                    </a:p>
                  </a:txBody>
                  <a:tcPr/>
                </a:tc>
                <a:tc>
                  <a:txBody>
                    <a:bodyPr/>
                    <a:lstStyle/>
                    <a:p>
                      <a:pPr algn="ctr"/>
                      <a:r>
                        <a:rPr lang="en-US" dirty="0" smtClean="0"/>
                        <a:t>4-44</a:t>
                      </a:r>
                      <a:endParaRPr lang="en-US" dirty="0"/>
                    </a:p>
                  </a:txBody>
                  <a:tcPr/>
                </a:tc>
                <a:tc>
                  <a:txBody>
                    <a:bodyPr/>
                    <a:lstStyle/>
                    <a:p>
                      <a:pPr algn="ctr"/>
                      <a:r>
                        <a:rPr lang="en-US" dirty="0" smtClean="0"/>
                        <a:t>21-130</a:t>
                      </a:r>
                      <a:endParaRPr lang="en-US" dirty="0"/>
                    </a:p>
                  </a:txBody>
                  <a:tcPr/>
                </a:tc>
              </a:tr>
              <a:tr h="1130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Autosomal</a:t>
                      </a:r>
                      <a:r>
                        <a:rPr lang="pt-PT" dirty="0" smtClean="0"/>
                        <a:t> </a:t>
                      </a:r>
                      <a:r>
                        <a:rPr lang="en-US" noProof="0" dirty="0" smtClean="0"/>
                        <a:t>Dominant</a:t>
                      </a:r>
                      <a:r>
                        <a:rPr lang="pt-PT" dirty="0" smtClean="0"/>
                        <a:t> Cerebellar Ataxia</a:t>
                      </a:r>
                    </a:p>
                    <a:p>
                      <a:pPr algn="ctr"/>
                      <a:endParaRPr lang="en-US" dirty="0"/>
                    </a:p>
                  </a:txBody>
                  <a:tcPr/>
                </a:tc>
                <a:tc>
                  <a:txBody>
                    <a:bodyPr/>
                    <a:lstStyle/>
                    <a:p>
                      <a:pPr algn="ctr"/>
                      <a:r>
                        <a:rPr lang="en-US" dirty="0" smtClean="0"/>
                        <a:t>CAG</a:t>
                      </a:r>
                      <a:endParaRPr lang="en-US" dirty="0"/>
                    </a:p>
                  </a:txBody>
                  <a:tcPr/>
                </a:tc>
                <a:tc>
                  <a:txBody>
                    <a:bodyPr/>
                    <a:lstStyle/>
                    <a:p>
                      <a:pPr algn="ctr"/>
                      <a:r>
                        <a:rPr lang="en-US" dirty="0" smtClean="0"/>
                        <a:t>7-19</a:t>
                      </a:r>
                      <a:endParaRPr lang="en-US" dirty="0"/>
                    </a:p>
                  </a:txBody>
                  <a:tcPr/>
                </a:tc>
                <a:tc>
                  <a:txBody>
                    <a:bodyPr/>
                    <a:lstStyle/>
                    <a:p>
                      <a:pPr algn="ctr"/>
                      <a:r>
                        <a:rPr lang="en-US" dirty="0" smtClean="0"/>
                        <a:t>37-</a:t>
                      </a:r>
                      <a:r>
                        <a:rPr lang="en-US" baseline="0" dirty="0" smtClean="0"/>
                        <a:t> ~220</a:t>
                      </a:r>
                      <a:endParaRPr lang="en-US" dirty="0"/>
                    </a:p>
                  </a:txBody>
                  <a:tcPr/>
                </a:tc>
              </a:tr>
              <a:tr h="454095">
                <a:tc>
                  <a:txBody>
                    <a:bodyPr/>
                    <a:lstStyle/>
                    <a:p>
                      <a:pPr algn="ctr"/>
                      <a:r>
                        <a:rPr lang="en-US" noProof="0" dirty="0" smtClean="0"/>
                        <a:t>Myotonic Dystrophy</a:t>
                      </a:r>
                      <a:endParaRPr lang="en-US" noProof="0" dirty="0"/>
                    </a:p>
                  </a:txBody>
                  <a:tcPr/>
                </a:tc>
                <a:tc>
                  <a:txBody>
                    <a:bodyPr/>
                    <a:lstStyle/>
                    <a:p>
                      <a:pPr algn="ctr"/>
                      <a:r>
                        <a:rPr lang="en-US" dirty="0" smtClean="0"/>
                        <a:t>CTG</a:t>
                      </a:r>
                      <a:endParaRPr lang="en-US" dirty="0"/>
                    </a:p>
                  </a:txBody>
                  <a:tcPr/>
                </a:tc>
                <a:tc>
                  <a:txBody>
                    <a:bodyPr/>
                    <a:lstStyle/>
                    <a:p>
                      <a:pPr algn="ctr"/>
                      <a:r>
                        <a:rPr lang="en-US" dirty="0" smtClean="0"/>
                        <a:t>5-37</a:t>
                      </a:r>
                      <a:endParaRPr lang="en-US" dirty="0"/>
                    </a:p>
                  </a:txBody>
                  <a:tcPr/>
                </a:tc>
                <a:tc>
                  <a:txBody>
                    <a:bodyPr/>
                    <a:lstStyle/>
                    <a:p>
                      <a:pPr algn="ctr"/>
                      <a:r>
                        <a:rPr lang="en-US" dirty="0" smtClean="0"/>
                        <a:t>44-3000</a:t>
                      </a:r>
                      <a:endParaRPr lang="en-US" dirty="0"/>
                    </a:p>
                  </a:txBody>
                  <a:tcPr/>
                </a:tc>
              </a:tr>
              <a:tr h="608614">
                <a:tc>
                  <a:txBody>
                    <a:bodyPr/>
                    <a:lstStyle/>
                    <a:p>
                      <a:pPr algn="ctr"/>
                      <a:r>
                        <a:rPr lang="en-US" dirty="0" smtClean="0"/>
                        <a:t>Huntington’s Disease</a:t>
                      </a:r>
                      <a:endParaRPr lang="en-US" dirty="0"/>
                    </a:p>
                  </a:txBody>
                  <a:tcPr/>
                </a:tc>
                <a:tc>
                  <a:txBody>
                    <a:bodyPr/>
                    <a:lstStyle/>
                    <a:p>
                      <a:pPr algn="ctr"/>
                      <a:r>
                        <a:rPr lang="en-US" dirty="0" smtClean="0"/>
                        <a:t>CAG</a:t>
                      </a:r>
                      <a:endParaRPr lang="en-US" dirty="0"/>
                    </a:p>
                  </a:txBody>
                  <a:tcPr/>
                </a:tc>
                <a:tc>
                  <a:txBody>
                    <a:bodyPr/>
                    <a:lstStyle/>
                    <a:p>
                      <a:pPr algn="ctr"/>
                      <a:r>
                        <a:rPr lang="en-US" dirty="0" smtClean="0"/>
                        <a:t>9-37</a:t>
                      </a:r>
                      <a:endParaRPr lang="en-US" dirty="0"/>
                    </a:p>
                  </a:txBody>
                  <a:tcPr/>
                </a:tc>
                <a:tc>
                  <a:txBody>
                    <a:bodyPr/>
                    <a:lstStyle/>
                    <a:p>
                      <a:pPr algn="ctr"/>
                      <a:r>
                        <a:rPr lang="en-US" dirty="0" smtClean="0"/>
                        <a:t>37-121</a:t>
                      </a:r>
                      <a:endParaRPr lang="en-US" dirty="0"/>
                    </a:p>
                  </a:txBody>
                  <a:tcPr/>
                </a:tc>
              </a:tr>
              <a:tr h="454095">
                <a:tc>
                  <a:txBody>
                    <a:bodyPr/>
                    <a:lstStyle/>
                    <a:p>
                      <a:pPr algn="ctr"/>
                      <a:r>
                        <a:rPr lang="en-US" dirty="0" smtClean="0"/>
                        <a:t>Friedreich's Ataxia</a:t>
                      </a:r>
                      <a:endParaRPr lang="en-US" dirty="0"/>
                    </a:p>
                  </a:txBody>
                  <a:tcPr/>
                </a:tc>
                <a:tc>
                  <a:txBody>
                    <a:bodyPr/>
                    <a:lstStyle/>
                    <a:p>
                      <a:pPr algn="ctr"/>
                      <a:r>
                        <a:rPr lang="en-US" dirty="0" smtClean="0"/>
                        <a:t>GAA</a:t>
                      </a:r>
                      <a:endParaRPr lang="en-US" dirty="0"/>
                    </a:p>
                  </a:txBody>
                  <a:tcPr/>
                </a:tc>
                <a:tc>
                  <a:txBody>
                    <a:bodyPr/>
                    <a:lstStyle/>
                    <a:p>
                      <a:pPr algn="ctr"/>
                      <a:r>
                        <a:rPr lang="en-US" dirty="0" smtClean="0"/>
                        <a:t>6-29</a:t>
                      </a:r>
                      <a:endParaRPr lang="en-US" dirty="0"/>
                    </a:p>
                  </a:txBody>
                  <a:tcPr/>
                </a:tc>
                <a:tc>
                  <a:txBody>
                    <a:bodyPr/>
                    <a:lstStyle/>
                    <a:p>
                      <a:pPr algn="ctr"/>
                      <a:r>
                        <a:rPr lang="en-US" dirty="0" smtClean="0"/>
                        <a:t>200-900</a:t>
                      </a:r>
                      <a:endParaRPr lang="en-US" dirty="0"/>
                    </a:p>
                  </a:txBody>
                  <a:tcPr/>
                </a:tc>
              </a:tr>
              <a:tr h="893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dirty="0" smtClean="0"/>
                        <a:t>Dentatorubral-pallidoluysian </a:t>
                      </a:r>
                      <a:r>
                        <a:rPr lang="en-US" noProof="0" dirty="0" smtClean="0"/>
                        <a:t>Atrophy</a:t>
                      </a:r>
                    </a:p>
                    <a:p>
                      <a:pPr algn="ctr"/>
                      <a:endParaRPr lang="en-US" b="0" dirty="0"/>
                    </a:p>
                  </a:txBody>
                  <a:tcPr/>
                </a:tc>
                <a:tc>
                  <a:txBody>
                    <a:bodyPr/>
                    <a:lstStyle/>
                    <a:p>
                      <a:pPr algn="ctr"/>
                      <a:r>
                        <a:rPr lang="en-US" dirty="0" smtClean="0"/>
                        <a:t>CAG</a:t>
                      </a:r>
                      <a:endParaRPr lang="en-US" dirty="0"/>
                    </a:p>
                  </a:txBody>
                  <a:tcPr/>
                </a:tc>
                <a:tc>
                  <a:txBody>
                    <a:bodyPr/>
                    <a:lstStyle/>
                    <a:p>
                      <a:pPr algn="ctr"/>
                      <a:r>
                        <a:rPr lang="en-US" dirty="0" smtClean="0"/>
                        <a:t>7-25</a:t>
                      </a:r>
                      <a:endParaRPr lang="en-US" dirty="0"/>
                    </a:p>
                  </a:txBody>
                  <a:tcPr/>
                </a:tc>
                <a:tc>
                  <a:txBody>
                    <a:bodyPr/>
                    <a:lstStyle/>
                    <a:p>
                      <a:pPr algn="ctr"/>
                      <a:r>
                        <a:rPr lang="en-US" dirty="0" smtClean="0"/>
                        <a:t>49-75</a:t>
                      </a:r>
                      <a:endParaRPr lang="en-US" dirty="0"/>
                    </a:p>
                  </a:txBody>
                  <a:tcPr/>
                </a:tc>
              </a:tr>
              <a:tr h="648706">
                <a:tc>
                  <a:txBody>
                    <a:bodyPr/>
                    <a:lstStyle/>
                    <a:p>
                      <a:pPr algn="ctr"/>
                      <a:endParaRPr lang="en-US" b="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151456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50875" y="36240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dirty="0" err="1" smtClean="0">
                <a:latin typeface="Calibri"/>
                <a:cs typeface="Calibri"/>
              </a:rPr>
              <a:t>PolyGlutamines</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
        <p:nvSpPr>
          <p:cNvPr id="5" name="Rounded Rectangle 4"/>
          <p:cNvSpPr/>
          <p:nvPr/>
        </p:nvSpPr>
        <p:spPr>
          <a:xfrm>
            <a:off x="202092" y="1714112"/>
            <a:ext cx="4051342" cy="103484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Neurodegenerative diseases</a:t>
            </a:r>
            <a:endParaRPr lang="en-US" sz="32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
        <p:nvSpPr>
          <p:cNvPr id="13" name="Rounded Rectangle 12"/>
          <p:cNvSpPr/>
          <p:nvPr/>
        </p:nvSpPr>
        <p:spPr>
          <a:xfrm>
            <a:off x="650875" y="5223425"/>
            <a:ext cx="2897396" cy="92240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PolyQ</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 tract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grpSp>
        <p:nvGrpSpPr>
          <p:cNvPr id="17" name="Group 16"/>
          <p:cNvGrpSpPr/>
          <p:nvPr/>
        </p:nvGrpSpPr>
        <p:grpSpPr>
          <a:xfrm>
            <a:off x="5134330" y="2329530"/>
            <a:ext cx="3816730" cy="4343696"/>
            <a:chOff x="4937935" y="1714112"/>
            <a:chExt cx="3816730" cy="4343696"/>
          </a:xfrm>
        </p:grpSpPr>
        <p:sp>
          <p:nvSpPr>
            <p:cNvPr id="6" name="Rounded Rectangle 5"/>
            <p:cNvSpPr/>
            <p:nvPr/>
          </p:nvSpPr>
          <p:spPr>
            <a:xfrm>
              <a:off x="4942656" y="1714112"/>
              <a:ext cx="3659611" cy="103484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Expansion of </a:t>
              </a:r>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CAG</a:t>
              </a:r>
              <a:endParaRPr lang="en-US" sz="2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
          <p:nvSpPr>
            <p:cNvPr id="7" name="Rounded Rectangle 6"/>
            <p:cNvSpPr/>
            <p:nvPr/>
          </p:nvSpPr>
          <p:spPr>
            <a:xfrm>
              <a:off x="4937935" y="3563395"/>
              <a:ext cx="3812009" cy="86057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Coding region of the gene</a:t>
              </a:r>
              <a:endParaRPr lang="en-US" sz="2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sp>
          <p:nvSpPr>
            <p:cNvPr id="8" name="Rounded Rectangle 7"/>
            <p:cNvSpPr/>
            <p:nvPr/>
          </p:nvSpPr>
          <p:spPr>
            <a:xfrm>
              <a:off x="4942656" y="5197238"/>
              <a:ext cx="3812009" cy="86057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Proteins with  glutamine </a:t>
              </a:r>
              <a:endParaRPr lang="en-US" sz="2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cxnSp>
          <p:nvCxnSpPr>
            <p:cNvPr id="12" name="Straight Arrow Connector 11"/>
            <p:cNvCxnSpPr/>
            <p:nvPr/>
          </p:nvCxnSpPr>
          <p:spPr>
            <a:xfrm flipV="1">
              <a:off x="7083449" y="5381646"/>
              <a:ext cx="0" cy="37863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flipH="1">
              <a:off x="7214382" y="2435490"/>
              <a:ext cx="458264" cy="96895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6965610" y="4608007"/>
              <a:ext cx="0" cy="47138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cxnSp>
        <p:nvCxnSpPr>
          <p:cNvPr id="19" name="Straight Arrow Connector 18"/>
          <p:cNvCxnSpPr/>
          <p:nvPr/>
        </p:nvCxnSpPr>
        <p:spPr>
          <a:xfrm flipH="1" flipV="1">
            <a:off x="3783950" y="5812656"/>
            <a:ext cx="1126020" cy="4462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a:off x="4386239" y="2329530"/>
            <a:ext cx="628477" cy="31546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09387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837166"/>
            <a:ext cx="8274004" cy="4144963"/>
          </a:xfrm>
        </p:spPr>
        <p:txBody>
          <a:bodyPr/>
          <a:lstStyle/>
          <a:p>
            <a:pPr algn="just">
              <a:lnSpc>
                <a:spcPct val="150000"/>
              </a:lnSpc>
            </a:pPr>
            <a:r>
              <a:rPr lang="en-US" sz="2800" dirty="0">
                <a:solidFill>
                  <a:schemeClr val="tx2">
                    <a:lumMod val="90000"/>
                    <a:lumOff val="10000"/>
                  </a:schemeClr>
                </a:solidFill>
                <a:latin typeface="Calibri"/>
                <a:cs typeface="Calibri"/>
              </a:rPr>
              <a:t> </a:t>
            </a:r>
            <a:r>
              <a:rPr lang="en-US" sz="2800" dirty="0" err="1" smtClean="0">
                <a:solidFill>
                  <a:schemeClr val="tx2">
                    <a:lumMod val="90000"/>
                    <a:lumOff val="10000"/>
                  </a:schemeClr>
                </a:solidFill>
                <a:latin typeface="Calibri"/>
                <a:cs typeface="Calibri"/>
              </a:rPr>
              <a:t>Neurodegeneration</a:t>
            </a:r>
            <a:r>
              <a:rPr lang="en-US" sz="2800" dirty="0" smtClean="0">
                <a:solidFill>
                  <a:schemeClr val="tx2">
                    <a:lumMod val="90000"/>
                    <a:lumOff val="10000"/>
                  </a:schemeClr>
                </a:solidFill>
                <a:latin typeface="Calibri"/>
                <a:cs typeface="Calibri"/>
              </a:rPr>
              <a:t> </a:t>
            </a:r>
            <a:r>
              <a:rPr lang="en-US" sz="2800" dirty="0">
                <a:solidFill>
                  <a:schemeClr val="tx2">
                    <a:lumMod val="90000"/>
                    <a:lumOff val="10000"/>
                  </a:schemeClr>
                </a:solidFill>
                <a:latin typeface="Calibri"/>
                <a:cs typeface="Calibri"/>
              </a:rPr>
              <a:t>is the progressive loss </a:t>
            </a:r>
            <a:r>
              <a:rPr lang="en-US" sz="2800" dirty="0" smtClean="0">
                <a:solidFill>
                  <a:schemeClr val="tx2">
                    <a:lumMod val="90000"/>
                    <a:lumOff val="10000"/>
                  </a:schemeClr>
                </a:solidFill>
                <a:latin typeface="Calibri"/>
                <a:cs typeface="Calibri"/>
              </a:rPr>
              <a:t>of neuronal </a:t>
            </a:r>
            <a:r>
              <a:rPr lang="en-US" sz="2800" dirty="0">
                <a:solidFill>
                  <a:schemeClr val="tx2">
                    <a:lumMod val="90000"/>
                    <a:lumOff val="10000"/>
                  </a:schemeClr>
                </a:solidFill>
                <a:latin typeface="Calibri"/>
                <a:cs typeface="Calibri"/>
              </a:rPr>
              <a:t>structure or function, leading to the death of </a:t>
            </a:r>
            <a:r>
              <a:rPr lang="en-US" sz="2800" dirty="0" smtClean="0">
                <a:solidFill>
                  <a:schemeClr val="tx2">
                    <a:lumMod val="90000"/>
                    <a:lumOff val="10000"/>
                  </a:schemeClr>
                </a:solidFill>
                <a:latin typeface="Calibri"/>
                <a:cs typeface="Calibri"/>
              </a:rPr>
              <a:t>neurons</a:t>
            </a:r>
            <a:r>
              <a:rPr lang="en-US" sz="2800" dirty="0">
                <a:solidFill>
                  <a:schemeClr val="tx2">
                    <a:lumMod val="90000"/>
                    <a:lumOff val="10000"/>
                  </a:schemeClr>
                </a:solidFill>
                <a:latin typeface="Calibri"/>
                <a:cs typeface="Calibri"/>
              </a:rPr>
              <a:t>;</a:t>
            </a:r>
          </a:p>
          <a:p>
            <a:pPr algn="just">
              <a:lnSpc>
                <a:spcPct val="150000"/>
              </a:lnSpc>
            </a:pPr>
            <a:r>
              <a:rPr lang="en-US" sz="2800" dirty="0" smtClean="0">
                <a:solidFill>
                  <a:schemeClr val="tx2">
                    <a:lumMod val="90000"/>
                    <a:lumOff val="10000"/>
                  </a:schemeClr>
                </a:solidFill>
                <a:latin typeface="Calibri"/>
                <a:cs typeface="Calibri"/>
              </a:rPr>
              <a:t> </a:t>
            </a:r>
            <a:r>
              <a:rPr lang="en-US" sz="2800" dirty="0">
                <a:solidFill>
                  <a:schemeClr val="tx2">
                    <a:lumMod val="90000"/>
                    <a:lumOff val="10000"/>
                  </a:schemeClr>
                </a:solidFill>
                <a:latin typeface="Calibri"/>
                <a:cs typeface="Calibri"/>
              </a:rPr>
              <a:t> Neurodegenerative diseases  differ from each other in the affected gene.</a:t>
            </a:r>
          </a:p>
        </p:txBody>
      </p:sp>
      <p:sp>
        <p:nvSpPr>
          <p:cNvPr id="5" name="Title 2"/>
          <p:cNvSpPr txBox="1">
            <a:spLocks/>
          </p:cNvSpPr>
          <p:nvPr/>
        </p:nvSpPr>
        <p:spPr bwMode="auto">
          <a:xfrm>
            <a:off x="650875" y="598100"/>
            <a:ext cx="8121604"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Neurodegenerative diseases</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Tree>
    <p:extLst>
      <p:ext uri="{BB962C8B-B14F-4D97-AF65-F5344CB8AC3E}">
        <p14:creationId xmlns:p14="http://schemas.microsoft.com/office/powerpoint/2010/main" val="29512484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8182351" cy="4144963"/>
          </a:xfrm>
        </p:spPr>
        <p:txBody>
          <a:bodyPr/>
          <a:lstStyle/>
          <a:p>
            <a:pPr lvl="1" algn="just">
              <a:lnSpc>
                <a:spcPct val="150000"/>
              </a:lnSpc>
            </a:pPr>
            <a:r>
              <a:rPr lang="en-US" dirty="0" smtClean="0"/>
              <a:t> </a:t>
            </a:r>
            <a:r>
              <a:rPr lang="en-US" dirty="0" smtClean="0">
                <a:latin typeface="Calibri"/>
                <a:cs typeface="Calibri"/>
              </a:rPr>
              <a:t>An </a:t>
            </a:r>
            <a:r>
              <a:rPr lang="en-US" dirty="0">
                <a:latin typeface="Calibri"/>
                <a:cs typeface="Calibri"/>
              </a:rPr>
              <a:t>insidious onset and chronic </a:t>
            </a:r>
            <a:r>
              <a:rPr lang="en-US" dirty="0" smtClean="0">
                <a:latin typeface="Calibri"/>
                <a:cs typeface="Calibri"/>
              </a:rPr>
              <a:t>progression;</a:t>
            </a:r>
            <a:endParaRPr lang="en-US" dirty="0">
              <a:latin typeface="Calibri"/>
              <a:cs typeface="Calibri"/>
            </a:endParaRPr>
          </a:p>
          <a:p>
            <a:pPr lvl="1" algn="just">
              <a:lnSpc>
                <a:spcPct val="150000"/>
              </a:lnSpc>
            </a:pPr>
            <a:r>
              <a:rPr lang="en-US" dirty="0" smtClean="0">
                <a:latin typeface="Calibri"/>
                <a:cs typeface="Calibri"/>
              </a:rPr>
              <a:t> Anatomically</a:t>
            </a:r>
            <a:r>
              <a:rPr lang="en-US" dirty="0">
                <a:latin typeface="Calibri"/>
                <a:cs typeface="Calibri"/>
              </a:rPr>
              <a:t>, some parts of the brain, spinal cord or peripheral nerves fail and the neurons in that region start to die.</a:t>
            </a:r>
          </a:p>
          <a:p>
            <a:endParaRPr lang="en-US" dirty="0"/>
          </a:p>
        </p:txBody>
      </p:sp>
      <p:sp>
        <p:nvSpPr>
          <p:cNvPr id="5"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Characteristics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Tree>
    <p:extLst>
      <p:ext uri="{BB962C8B-B14F-4D97-AF65-F5344CB8AC3E}">
        <p14:creationId xmlns:p14="http://schemas.microsoft.com/office/powerpoint/2010/main" val="37979208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50875" y="1789655"/>
            <a:ext cx="8121604" cy="3736027"/>
          </a:xfrm>
          <a:prstGeom prst="rect">
            <a:avLst/>
          </a:prstGeom>
          <a:ln w="76200" cmpd="sng">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pPr algn="ctr"/>
            <a:r>
              <a:rPr lang="en-US" sz="4400" b="1" dirty="0">
                <a:ln w="12700">
                  <a:solidFill>
                    <a:schemeClr val="tx2">
                      <a:satMod val="155000"/>
                    </a:schemeClr>
                  </a:solidFill>
                  <a:prstDash val="solid"/>
                </a:ln>
                <a:solidFill>
                  <a:srgbClr val="474747"/>
                </a:solidFill>
                <a:effectLst>
                  <a:outerShdw blurRad="41275" dist="20320" dir="1800000" algn="tl" rotWithShape="0">
                    <a:srgbClr val="000000">
                      <a:alpha val="40000"/>
                    </a:srgbClr>
                  </a:outerShdw>
                </a:effectLst>
                <a:latin typeface="Calibri"/>
                <a:cs typeface="Calibri"/>
              </a:rPr>
              <a:t>But, why does the increase of glutamine in proteins lead to neurodegenerative diseases? Why does it lead to the death of neuronal cells? </a:t>
            </a:r>
          </a:p>
        </p:txBody>
      </p:sp>
    </p:spTree>
    <p:extLst>
      <p:ext uri="{BB962C8B-B14F-4D97-AF65-F5344CB8AC3E}">
        <p14:creationId xmlns:p14="http://schemas.microsoft.com/office/powerpoint/2010/main" val="1938145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folding the role of protein misfolding in neurodegenerative diseases"/>
          <p:cNvPicPr>
            <a:picLocks noChangeAspect="1" noChangeArrowheads="1"/>
          </p:cNvPicPr>
          <p:nvPr/>
        </p:nvPicPr>
        <p:blipFill rotWithShape="1">
          <a:blip r:embed="rId2">
            <a:extLst>
              <a:ext uri="{28A0092B-C50C-407E-A947-70E740481C1C}">
                <a14:useLocalDpi xmlns:a14="http://schemas.microsoft.com/office/drawing/2010/main" val="0"/>
              </a:ext>
            </a:extLst>
          </a:blip>
          <a:srcRect l="9907" t="35418" r="63475" b="38411"/>
          <a:stretch/>
        </p:blipFill>
        <p:spPr bwMode="auto">
          <a:xfrm>
            <a:off x="1885327" y="705456"/>
            <a:ext cx="5664530" cy="4789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CaixaDeTexto 3"/>
          <p:cNvSpPr txBox="1"/>
          <p:nvPr/>
        </p:nvSpPr>
        <p:spPr>
          <a:xfrm>
            <a:off x="2066306" y="5332021"/>
            <a:ext cx="5332021" cy="369332"/>
          </a:xfrm>
          <a:prstGeom prst="rect">
            <a:avLst/>
          </a:prstGeom>
          <a:noFill/>
        </p:spPr>
        <p:txBody>
          <a:bodyPr wrap="square" rtlCol="0">
            <a:spAutoFit/>
          </a:bodyPr>
          <a:lstStyle/>
          <a:p>
            <a:pPr algn="ctr"/>
            <a:r>
              <a:rPr lang="pt-PT" dirty="0" smtClean="0"/>
              <a:t>Picture 1 – Intranuclear </a:t>
            </a:r>
            <a:r>
              <a:rPr lang="en-US" dirty="0" smtClean="0"/>
              <a:t>aggregates</a:t>
            </a:r>
            <a:r>
              <a:rPr lang="pt-PT" dirty="0" smtClean="0"/>
              <a:t> in HD </a:t>
            </a:r>
            <a:endParaRPr lang="pt-PT" dirty="0"/>
          </a:p>
        </p:txBody>
      </p:sp>
    </p:spTree>
    <p:extLst>
      <p:ext uri="{BB962C8B-B14F-4D97-AF65-F5344CB8AC3E}">
        <p14:creationId xmlns:p14="http://schemas.microsoft.com/office/powerpoint/2010/main" val="1939098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GB" sz="4400" dirty="0" smtClean="0"/>
              <a:t>Huntington’s Disease</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
        <p:nvSpPr>
          <p:cNvPr id="5" name="Content Placeholder 2"/>
          <p:cNvSpPr>
            <a:spLocks noGrp="1"/>
          </p:cNvSpPr>
          <p:nvPr>
            <p:ph idx="1"/>
          </p:nvPr>
        </p:nvSpPr>
        <p:spPr>
          <a:xfrm>
            <a:off x="498475" y="1837166"/>
            <a:ext cx="8274004" cy="4144963"/>
          </a:xfrm>
        </p:spPr>
        <p:txBody>
          <a:bodyPr/>
          <a:lstStyle/>
          <a:p>
            <a:pPr>
              <a:lnSpc>
                <a:spcPct val="150000"/>
              </a:lnSpc>
            </a:pPr>
            <a:r>
              <a:rPr lang="en-US" sz="2800" dirty="0" smtClean="0">
                <a:solidFill>
                  <a:schemeClr val="tx2">
                    <a:lumMod val="90000"/>
                    <a:lumOff val="10000"/>
                  </a:schemeClr>
                </a:solidFill>
                <a:latin typeface="Calibri" pitchFamily="34" charset="0"/>
                <a:cs typeface="Calibri"/>
              </a:rPr>
              <a:t> </a:t>
            </a:r>
            <a:r>
              <a:rPr lang="en-US" sz="2800" dirty="0" smtClean="0">
                <a:latin typeface="Calibri" pitchFamily="34" charset="0"/>
              </a:rPr>
              <a:t>Dominant </a:t>
            </a:r>
            <a:r>
              <a:rPr lang="en-US" sz="2800" dirty="0">
                <a:latin typeface="Calibri" pitchFamily="34" charset="0"/>
              </a:rPr>
              <a:t>inherited neurodegenerative </a:t>
            </a:r>
            <a:r>
              <a:rPr lang="en-US" sz="2800" dirty="0" smtClean="0">
                <a:latin typeface="Calibri" pitchFamily="34" charset="0"/>
              </a:rPr>
              <a:t>disease</a:t>
            </a:r>
          </a:p>
          <a:p>
            <a:pPr>
              <a:lnSpc>
                <a:spcPct val="150000"/>
              </a:lnSpc>
            </a:pPr>
            <a:r>
              <a:rPr lang="en-US" sz="2800" dirty="0">
                <a:solidFill>
                  <a:schemeClr val="tx2">
                    <a:lumMod val="90000"/>
                    <a:lumOff val="10000"/>
                  </a:schemeClr>
                </a:solidFill>
                <a:latin typeface="Calibri"/>
                <a:cs typeface="Calibri"/>
              </a:rPr>
              <a:t> </a:t>
            </a:r>
            <a:r>
              <a:rPr lang="en-US" sz="2800" dirty="0" smtClean="0">
                <a:solidFill>
                  <a:schemeClr val="tx2">
                    <a:lumMod val="90000"/>
                    <a:lumOff val="10000"/>
                  </a:schemeClr>
                </a:solidFill>
                <a:latin typeface="Calibri"/>
                <a:cs typeface="Calibri"/>
              </a:rPr>
              <a:t>Caused by: </a:t>
            </a:r>
          </a:p>
          <a:p>
            <a:pPr lvl="3">
              <a:lnSpc>
                <a:spcPct val="150000"/>
              </a:lnSpc>
            </a:pPr>
            <a:r>
              <a:rPr lang="en-US" sz="2800" dirty="0">
                <a:solidFill>
                  <a:schemeClr val="tx2">
                    <a:lumMod val="90000"/>
                    <a:lumOff val="10000"/>
                  </a:schemeClr>
                </a:solidFill>
                <a:latin typeface="Calibri"/>
                <a:cs typeface="Calibri"/>
              </a:rPr>
              <a:t> </a:t>
            </a:r>
            <a:r>
              <a:rPr lang="en-US" sz="2800" dirty="0" smtClean="0">
                <a:solidFill>
                  <a:schemeClr val="tx2">
                    <a:lumMod val="90000"/>
                    <a:lumOff val="10000"/>
                  </a:schemeClr>
                </a:solidFill>
                <a:latin typeface="Calibri"/>
                <a:cs typeface="Calibri"/>
              </a:rPr>
              <a:t>Expansion of </a:t>
            </a:r>
            <a:r>
              <a:rPr lang="en-US" sz="2800" u="sng" dirty="0" smtClean="0">
                <a:solidFill>
                  <a:schemeClr val="tx2">
                    <a:lumMod val="90000"/>
                    <a:lumOff val="10000"/>
                  </a:schemeClr>
                </a:solidFill>
                <a:latin typeface="Calibri"/>
                <a:cs typeface="Calibri"/>
              </a:rPr>
              <a:t>CAG triplet</a:t>
            </a:r>
            <a:endParaRPr lang="en-US" sz="2800" u="sng" dirty="0">
              <a:solidFill>
                <a:schemeClr val="tx2">
                  <a:lumMod val="90000"/>
                  <a:lumOff val="10000"/>
                </a:schemeClr>
              </a:solidFill>
              <a:latin typeface="Calibri"/>
              <a:cs typeface="Calibri"/>
            </a:endParaRPr>
          </a:p>
        </p:txBody>
      </p:sp>
      <p:cxnSp>
        <p:nvCxnSpPr>
          <p:cNvPr id="7" name="Straight Arrow Connector 6"/>
          <p:cNvCxnSpPr/>
          <p:nvPr/>
        </p:nvCxnSpPr>
        <p:spPr>
          <a:xfrm>
            <a:off x="4140430" y="4140929"/>
            <a:ext cx="370390" cy="291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4510820" y="4551053"/>
            <a:ext cx="2063600" cy="687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Calibri"/>
                <a:cs typeface="Calibri"/>
              </a:rPr>
              <a:t>coding region of the IT-15 gene </a:t>
            </a:r>
            <a:endParaRPr lang="en-US" sz="2000" dirty="0">
              <a:latin typeface="Calibri"/>
              <a:cs typeface="Calibri"/>
            </a:endParaRPr>
          </a:p>
        </p:txBody>
      </p:sp>
      <p:sp>
        <p:nvSpPr>
          <p:cNvPr id="9" name="Rounded Rectangle 8"/>
          <p:cNvSpPr/>
          <p:nvPr/>
        </p:nvSpPr>
        <p:spPr>
          <a:xfrm>
            <a:off x="6117319" y="5730763"/>
            <a:ext cx="2063600" cy="687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smtClean="0"/>
              <a:t>chromosome 4</a:t>
            </a:r>
            <a:endParaRPr lang="en-US" sz="2000" dirty="0">
              <a:latin typeface="Calibri"/>
              <a:cs typeface="Calibri"/>
            </a:endParaRPr>
          </a:p>
        </p:txBody>
      </p:sp>
      <p:cxnSp>
        <p:nvCxnSpPr>
          <p:cNvPr id="10" name="Straight Arrow Connector 9"/>
          <p:cNvCxnSpPr/>
          <p:nvPr/>
        </p:nvCxnSpPr>
        <p:spPr>
          <a:xfrm>
            <a:off x="6183459" y="5349356"/>
            <a:ext cx="370390" cy="291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1746124" y="5386788"/>
            <a:ext cx="2063600" cy="687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err="1" smtClean="0">
                <a:latin typeface="Calibri"/>
                <a:cs typeface="Calibri"/>
              </a:rPr>
              <a:t>huntingtin</a:t>
            </a:r>
            <a:r>
              <a:rPr lang="en-GB" sz="2000" dirty="0" smtClean="0">
                <a:latin typeface="Calibri"/>
                <a:cs typeface="Calibri"/>
              </a:rPr>
              <a:t> (</a:t>
            </a:r>
            <a:r>
              <a:rPr lang="en-GB" sz="2000" dirty="0" err="1" smtClean="0">
                <a:latin typeface="Calibri"/>
                <a:cs typeface="Calibri"/>
              </a:rPr>
              <a:t>Htt</a:t>
            </a:r>
            <a:r>
              <a:rPr lang="en-GB" sz="2000" dirty="0" smtClean="0">
                <a:latin typeface="Calibri"/>
                <a:cs typeface="Calibri"/>
              </a:rPr>
              <a:t>)</a:t>
            </a:r>
            <a:endParaRPr lang="en-US" sz="2000" dirty="0">
              <a:latin typeface="Calibri"/>
              <a:cs typeface="Calibri"/>
            </a:endParaRPr>
          </a:p>
        </p:txBody>
      </p:sp>
      <p:cxnSp>
        <p:nvCxnSpPr>
          <p:cNvPr id="13" name="Straight Arrow Connector 12"/>
          <p:cNvCxnSpPr/>
          <p:nvPr/>
        </p:nvCxnSpPr>
        <p:spPr>
          <a:xfrm flipH="1">
            <a:off x="3968463" y="5349356"/>
            <a:ext cx="436531" cy="291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809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rcRect l="-46796" r="-46796"/>
          <a:stretch>
            <a:fillRect/>
          </a:stretch>
        </p:blipFill>
        <p:spPr>
          <a:xfrm>
            <a:off x="-2116880" y="36810"/>
            <a:ext cx="12756502" cy="6809691"/>
          </a:xfrm>
        </p:spPr>
      </p:pic>
    </p:spTree>
    <p:extLst>
      <p:ext uri="{BB962C8B-B14F-4D97-AF65-F5344CB8AC3E}">
        <p14:creationId xmlns:p14="http://schemas.microsoft.com/office/powerpoint/2010/main" val="4010175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GB" sz="4400" dirty="0" smtClean="0"/>
              <a:t>Huntington’s Disease</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
        <p:nvSpPr>
          <p:cNvPr id="5" name="Rounded Rectangle 4"/>
          <p:cNvSpPr/>
          <p:nvPr/>
        </p:nvSpPr>
        <p:spPr>
          <a:xfrm>
            <a:off x="1097941" y="2213982"/>
            <a:ext cx="2222339" cy="9572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err="1" smtClean="0">
                <a:latin typeface="Calibri"/>
                <a:cs typeface="Calibri"/>
              </a:rPr>
              <a:t>Alterated</a:t>
            </a:r>
            <a:r>
              <a:rPr lang="en-GB" sz="2400" dirty="0" smtClean="0">
                <a:latin typeface="Calibri"/>
                <a:cs typeface="Calibri"/>
              </a:rPr>
              <a:t> </a:t>
            </a:r>
            <a:r>
              <a:rPr lang="en-GB" sz="2400" dirty="0" err="1" smtClean="0">
                <a:latin typeface="Calibri"/>
                <a:cs typeface="Calibri"/>
              </a:rPr>
              <a:t>huntingtin</a:t>
            </a:r>
            <a:endParaRPr lang="en-US" sz="2400" dirty="0">
              <a:latin typeface="Calibri"/>
              <a:cs typeface="Calibri"/>
            </a:endParaRPr>
          </a:p>
        </p:txBody>
      </p:sp>
      <p:sp>
        <p:nvSpPr>
          <p:cNvPr id="6" name="Rounded Rectangle 5"/>
          <p:cNvSpPr/>
          <p:nvPr/>
        </p:nvSpPr>
        <p:spPr>
          <a:xfrm>
            <a:off x="2673889" y="4002408"/>
            <a:ext cx="2222339" cy="831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Calibri"/>
                <a:cs typeface="Calibri"/>
              </a:rPr>
              <a:t>Gain of toxic function </a:t>
            </a:r>
            <a:endParaRPr lang="en-US" sz="2000" dirty="0">
              <a:latin typeface="Calibri"/>
              <a:cs typeface="Calibri"/>
            </a:endParaRPr>
          </a:p>
        </p:txBody>
      </p:sp>
      <p:sp>
        <p:nvSpPr>
          <p:cNvPr id="7" name="Rounded Rectangle 6"/>
          <p:cNvSpPr/>
          <p:nvPr/>
        </p:nvSpPr>
        <p:spPr>
          <a:xfrm>
            <a:off x="5830120" y="3346818"/>
            <a:ext cx="2222339" cy="831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t>D</a:t>
            </a:r>
            <a:r>
              <a:rPr lang="en-GB" sz="2000" dirty="0" smtClean="0"/>
              <a:t>ysfunction</a:t>
            </a:r>
            <a:endParaRPr lang="en-US" sz="2000" dirty="0">
              <a:latin typeface="Calibri"/>
              <a:cs typeface="Calibri"/>
            </a:endParaRPr>
          </a:p>
        </p:txBody>
      </p:sp>
      <p:sp>
        <p:nvSpPr>
          <p:cNvPr id="8" name="Rounded Rectangle 7"/>
          <p:cNvSpPr/>
          <p:nvPr/>
        </p:nvSpPr>
        <p:spPr>
          <a:xfrm>
            <a:off x="5830120" y="4737754"/>
            <a:ext cx="2222339" cy="8312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t>D</a:t>
            </a:r>
            <a:r>
              <a:rPr lang="en-GB" sz="2000" dirty="0" smtClean="0"/>
              <a:t>eath of nerve cells</a:t>
            </a:r>
            <a:endParaRPr lang="en-US" sz="2000" dirty="0">
              <a:latin typeface="Calibri"/>
              <a:cs typeface="Calibri"/>
            </a:endParaRPr>
          </a:p>
        </p:txBody>
      </p:sp>
      <p:cxnSp>
        <p:nvCxnSpPr>
          <p:cNvPr id="10" name="Straight Arrow Connector 9"/>
          <p:cNvCxnSpPr/>
          <p:nvPr/>
        </p:nvCxnSpPr>
        <p:spPr>
          <a:xfrm>
            <a:off x="2673889" y="3391004"/>
            <a:ext cx="244624" cy="371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080375" y="4002408"/>
            <a:ext cx="375191" cy="334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080375" y="4485312"/>
            <a:ext cx="375191" cy="348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182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875" y="1757219"/>
            <a:ext cx="7556500" cy="4144963"/>
          </a:xfrm>
        </p:spPr>
        <p:txBody>
          <a:bodyPr/>
          <a:lstStyle/>
          <a:p>
            <a:pPr lvl="0">
              <a:lnSpc>
                <a:spcPct val="150000"/>
              </a:lnSpc>
            </a:pPr>
            <a:r>
              <a:rPr lang="en-GB" sz="2800" dirty="0" smtClean="0">
                <a:latin typeface="Calibri"/>
                <a:cs typeface="Calibri"/>
              </a:rPr>
              <a:t>In </a:t>
            </a:r>
            <a:r>
              <a:rPr lang="en-GB" sz="2800" dirty="0">
                <a:latin typeface="Calibri"/>
                <a:cs typeface="Calibri"/>
              </a:rPr>
              <a:t>adult neurons and cell viability;</a:t>
            </a:r>
            <a:endParaRPr lang="pt-PT" sz="2800" dirty="0">
              <a:latin typeface="Calibri"/>
              <a:cs typeface="Calibri"/>
            </a:endParaRPr>
          </a:p>
          <a:p>
            <a:pPr lvl="0">
              <a:lnSpc>
                <a:spcPct val="150000"/>
              </a:lnSpc>
            </a:pPr>
            <a:r>
              <a:rPr lang="en-GB" sz="2800" dirty="0">
                <a:latin typeface="Calibri"/>
                <a:cs typeface="Calibri"/>
              </a:rPr>
              <a:t>In the balance of iron homeostasis;</a:t>
            </a:r>
            <a:endParaRPr lang="pt-PT" sz="2800" dirty="0">
              <a:latin typeface="Calibri"/>
              <a:cs typeface="Calibri"/>
            </a:endParaRPr>
          </a:p>
          <a:p>
            <a:pPr lvl="0">
              <a:lnSpc>
                <a:spcPct val="150000"/>
              </a:lnSpc>
            </a:pPr>
            <a:r>
              <a:rPr lang="en-GB" sz="2800" dirty="0">
                <a:latin typeface="Calibri"/>
                <a:cs typeface="Calibri"/>
              </a:rPr>
              <a:t>In the regulation of </a:t>
            </a:r>
            <a:r>
              <a:rPr lang="en-GB" sz="2800" dirty="0" smtClean="0">
                <a:latin typeface="Calibri"/>
                <a:cs typeface="Calibri"/>
              </a:rPr>
              <a:t>transcription; </a:t>
            </a:r>
            <a:endParaRPr lang="en-GB" sz="2800" dirty="0">
              <a:latin typeface="Calibri"/>
              <a:cs typeface="Calibri"/>
            </a:endParaRPr>
          </a:p>
          <a:p>
            <a:pPr lvl="0">
              <a:lnSpc>
                <a:spcPct val="150000"/>
              </a:lnSpc>
            </a:pPr>
            <a:r>
              <a:rPr lang="en-GB" sz="2800" dirty="0" smtClean="0">
                <a:latin typeface="Calibri"/>
                <a:cs typeface="Calibri"/>
              </a:rPr>
              <a:t>In </a:t>
            </a:r>
            <a:r>
              <a:rPr lang="en-GB" sz="2800" dirty="0">
                <a:latin typeface="Calibri"/>
                <a:cs typeface="Calibri"/>
              </a:rPr>
              <a:t>traffic, endocytosis and intracellular </a:t>
            </a:r>
            <a:r>
              <a:rPr lang="en-GB" sz="2800" dirty="0" err="1">
                <a:latin typeface="Calibri"/>
                <a:cs typeface="Calibri"/>
              </a:rPr>
              <a:t>signaling</a:t>
            </a:r>
            <a:r>
              <a:rPr lang="en-GB" sz="2800" dirty="0">
                <a:latin typeface="Calibri"/>
                <a:cs typeface="Calibri"/>
              </a:rPr>
              <a:t>.</a:t>
            </a:r>
            <a:endParaRPr lang="pt-PT" sz="2800" dirty="0">
              <a:latin typeface="Calibri"/>
              <a:cs typeface="Calibri"/>
            </a:endParaRPr>
          </a:p>
          <a:p>
            <a:endParaRPr lang="en-US" dirty="0"/>
          </a:p>
        </p:txBody>
      </p:sp>
      <p:sp>
        <p:nvSpPr>
          <p:cNvPr id="4" name="Title 2"/>
          <p:cNvSpPr txBox="1">
            <a:spLocks/>
          </p:cNvSpPr>
          <p:nvPr/>
        </p:nvSpPr>
        <p:spPr bwMode="auto">
          <a:xfrm>
            <a:off x="650875" y="384078"/>
            <a:ext cx="8238482" cy="1373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GB" sz="4400" dirty="0" err="1" smtClean="0"/>
              <a:t>Huntingtin</a:t>
            </a:r>
            <a:r>
              <a:rPr lang="en-GB" sz="4400" dirty="0" smtClean="0"/>
              <a:t> Protein - Functions</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Tree>
    <p:extLst>
      <p:ext uri="{BB962C8B-B14F-4D97-AF65-F5344CB8AC3E}">
        <p14:creationId xmlns:p14="http://schemas.microsoft.com/office/powerpoint/2010/main" val="3691227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788760"/>
            <a:ext cx="7556500" cy="4144963"/>
          </a:xfrm>
        </p:spPr>
        <p:txBody>
          <a:bodyPr/>
          <a:lstStyle/>
          <a:p>
            <a:r>
              <a:rPr lang="en-US" dirty="0" smtClean="0"/>
              <a:t> Dynamic mutation</a:t>
            </a:r>
          </a:p>
          <a:p>
            <a:r>
              <a:rPr lang="en-US" dirty="0"/>
              <a:t> </a:t>
            </a:r>
            <a:r>
              <a:rPr lang="en-US" b="1" dirty="0" smtClean="0">
                <a:latin typeface="Arial Rounded MT Bold"/>
                <a:cs typeface="Arial Rounded MT Bold"/>
              </a:rPr>
              <a:t>Repetition </a:t>
            </a:r>
            <a:r>
              <a:rPr lang="en-US" b="1" dirty="0">
                <a:latin typeface="Arial Rounded MT Bold"/>
                <a:cs typeface="Arial Rounded MT Bold"/>
              </a:rPr>
              <a:t>of three nucleotides in a particular gene.</a:t>
            </a:r>
          </a:p>
          <a:p>
            <a:endParaRPr lang="en-US" dirty="0"/>
          </a:p>
        </p:txBody>
      </p:sp>
      <p:sp>
        <p:nvSpPr>
          <p:cNvPr id="4"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Triplet Expansion</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grpSp>
        <p:nvGrpSpPr>
          <p:cNvPr id="12" name="Group 11"/>
          <p:cNvGrpSpPr/>
          <p:nvPr/>
        </p:nvGrpSpPr>
        <p:grpSpPr>
          <a:xfrm>
            <a:off x="1327592" y="3290685"/>
            <a:ext cx="4169931" cy="3181865"/>
            <a:chOff x="1327592" y="3406149"/>
            <a:chExt cx="4169931" cy="3181865"/>
          </a:xfrm>
        </p:grpSpPr>
        <p:sp>
          <p:nvSpPr>
            <p:cNvPr id="7" name="Rounded Rectangle 6"/>
            <p:cNvSpPr/>
            <p:nvPr/>
          </p:nvSpPr>
          <p:spPr>
            <a:xfrm>
              <a:off x="1327592" y="3406149"/>
              <a:ext cx="3193906" cy="109689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bg1"/>
                  </a:solidFill>
                  <a:latin typeface="Calibri"/>
                  <a:cs typeface="Calibri"/>
                </a:rPr>
                <a:t>Normal individuals</a:t>
              </a:r>
              <a:endParaRPr lang="en-US" sz="2400" b="1" dirty="0">
                <a:solidFill>
                  <a:schemeClr val="bg1"/>
                </a:solidFill>
                <a:latin typeface="Calibri"/>
                <a:cs typeface="Calibri"/>
              </a:endParaRPr>
            </a:p>
          </p:txBody>
        </p:sp>
        <p:sp>
          <p:nvSpPr>
            <p:cNvPr id="8" name="Rounded Rectangle 7"/>
            <p:cNvSpPr/>
            <p:nvPr/>
          </p:nvSpPr>
          <p:spPr>
            <a:xfrm>
              <a:off x="2135682" y="5356413"/>
              <a:ext cx="3361841" cy="123160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bg1"/>
                  </a:solidFill>
                  <a:latin typeface="Calibri"/>
                  <a:cs typeface="Calibri"/>
                </a:rPr>
                <a:t>Reduced number of </a:t>
              </a:r>
              <a:r>
                <a:rPr lang="en-US" sz="2400" dirty="0">
                  <a:latin typeface="Calibri"/>
                  <a:cs typeface="Calibri"/>
                </a:rPr>
                <a:t>sequentially repeated triplets</a:t>
              </a:r>
              <a:endParaRPr lang="en-US" sz="2400" dirty="0">
                <a:solidFill>
                  <a:schemeClr val="bg1"/>
                </a:solidFill>
                <a:latin typeface="Calibri"/>
                <a:cs typeface="Calibri"/>
              </a:endParaRPr>
            </a:p>
          </p:txBody>
        </p:sp>
        <p:sp>
          <p:nvSpPr>
            <p:cNvPr id="11" name="Down Arrow 10"/>
            <p:cNvSpPr/>
            <p:nvPr/>
          </p:nvSpPr>
          <p:spPr>
            <a:xfrm>
              <a:off x="2982262" y="4599264"/>
              <a:ext cx="500251" cy="6416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4733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4489" b="14489"/>
          <a:stretch>
            <a:fillRect/>
          </a:stretch>
        </p:blipFill>
        <p:spPr>
          <a:xfrm>
            <a:off x="-116571" y="892342"/>
            <a:ext cx="9505718" cy="5214166"/>
          </a:xfrm>
        </p:spPr>
      </p:pic>
    </p:spTree>
    <p:extLst>
      <p:ext uri="{BB962C8B-B14F-4D97-AF65-F5344CB8AC3E}">
        <p14:creationId xmlns:p14="http://schemas.microsoft.com/office/powerpoint/2010/main" val="3719527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531380"/>
            <a:ext cx="7556500" cy="4646937"/>
          </a:xfrm>
        </p:spPr>
        <p:txBody>
          <a:bodyPr/>
          <a:lstStyle/>
          <a:p>
            <a:pPr lvl="0"/>
            <a:r>
              <a:rPr lang="en-GB" sz="2400" dirty="0" smtClean="0">
                <a:latin typeface="Calibri"/>
                <a:cs typeface="Calibri"/>
              </a:rPr>
              <a:t>Chorea </a:t>
            </a:r>
          </a:p>
          <a:p>
            <a:pPr lvl="0"/>
            <a:r>
              <a:rPr lang="en-GB" sz="2400" dirty="0" err="1" smtClean="0">
                <a:latin typeface="Calibri"/>
                <a:cs typeface="Calibri"/>
              </a:rPr>
              <a:t>Bradykinesia</a:t>
            </a:r>
            <a:r>
              <a:rPr lang="en-GB" sz="2400" dirty="0" smtClean="0">
                <a:latin typeface="Calibri"/>
                <a:cs typeface="Calibri"/>
              </a:rPr>
              <a:t> </a:t>
            </a:r>
          </a:p>
          <a:p>
            <a:pPr lvl="0"/>
            <a:r>
              <a:rPr lang="en-GB" sz="2400" dirty="0" smtClean="0">
                <a:latin typeface="Calibri"/>
                <a:cs typeface="Calibri"/>
              </a:rPr>
              <a:t>Dystonia </a:t>
            </a:r>
          </a:p>
          <a:p>
            <a:pPr lvl="0"/>
            <a:r>
              <a:rPr lang="en-GB" sz="2400" dirty="0">
                <a:latin typeface="Calibri"/>
                <a:cs typeface="Calibri"/>
              </a:rPr>
              <a:t>D</a:t>
            </a:r>
            <a:r>
              <a:rPr lang="en-GB" sz="2400" dirty="0" smtClean="0">
                <a:latin typeface="Calibri"/>
                <a:cs typeface="Calibri"/>
              </a:rPr>
              <a:t>ifficulties </a:t>
            </a:r>
            <a:r>
              <a:rPr lang="en-GB" sz="2400" dirty="0">
                <a:latin typeface="Calibri"/>
                <a:cs typeface="Calibri"/>
              </a:rPr>
              <a:t>in speech</a:t>
            </a:r>
            <a:endParaRPr lang="pt-PT" sz="2400" dirty="0">
              <a:latin typeface="Calibri"/>
              <a:cs typeface="Calibri"/>
            </a:endParaRPr>
          </a:p>
          <a:p>
            <a:pPr lvl="0"/>
            <a:r>
              <a:rPr lang="en-GB" sz="2400" dirty="0" smtClean="0">
                <a:latin typeface="Calibri"/>
                <a:cs typeface="Calibri"/>
              </a:rPr>
              <a:t>Depression</a:t>
            </a:r>
            <a:r>
              <a:rPr lang="en-GB" sz="2400" dirty="0">
                <a:latin typeface="Calibri"/>
                <a:cs typeface="Calibri"/>
              </a:rPr>
              <a:t>, apathy, anxiety, </a:t>
            </a:r>
            <a:r>
              <a:rPr lang="en-GB" sz="2400" dirty="0" smtClean="0">
                <a:latin typeface="Calibri"/>
                <a:cs typeface="Calibri"/>
              </a:rPr>
              <a:t>irritability</a:t>
            </a:r>
            <a:endParaRPr lang="pt-PT" sz="2400" dirty="0">
              <a:latin typeface="Calibri"/>
              <a:cs typeface="Calibri"/>
            </a:endParaRPr>
          </a:p>
          <a:p>
            <a:pPr lvl="0"/>
            <a:r>
              <a:rPr lang="en-GB" sz="2400" dirty="0" smtClean="0">
                <a:latin typeface="Calibri"/>
                <a:cs typeface="Calibri"/>
              </a:rPr>
              <a:t>Slowed </a:t>
            </a:r>
            <a:r>
              <a:rPr lang="en-GB" sz="2400" dirty="0">
                <a:latin typeface="Calibri"/>
                <a:cs typeface="Calibri"/>
              </a:rPr>
              <a:t>thinking, impaired concentration, organization, planning, and decision in response to questions</a:t>
            </a:r>
            <a:endParaRPr lang="pt-PT" sz="2400" dirty="0">
              <a:latin typeface="Calibri"/>
              <a:cs typeface="Calibri"/>
            </a:endParaRPr>
          </a:p>
          <a:p>
            <a:pPr lvl="0"/>
            <a:r>
              <a:rPr lang="en-GB" sz="2400" dirty="0" smtClean="0">
                <a:latin typeface="Calibri"/>
                <a:cs typeface="Calibri"/>
              </a:rPr>
              <a:t>Problems </a:t>
            </a:r>
            <a:r>
              <a:rPr lang="en-GB" sz="2400" dirty="0">
                <a:latin typeface="Calibri"/>
                <a:cs typeface="Calibri"/>
              </a:rPr>
              <a:t>with short term memory, reduced the ability to assimilate new information and solve problems</a:t>
            </a:r>
            <a:endParaRPr lang="pt-PT" sz="2400" dirty="0">
              <a:latin typeface="Calibri"/>
              <a:cs typeface="Calibri"/>
            </a:endParaRPr>
          </a:p>
          <a:p>
            <a:endParaRPr lang="en-US" dirty="0"/>
          </a:p>
        </p:txBody>
      </p:sp>
      <p:sp>
        <p:nvSpPr>
          <p:cNvPr id="4" name="Title 2"/>
          <p:cNvSpPr txBox="1">
            <a:spLocks/>
          </p:cNvSpPr>
          <p:nvPr/>
        </p:nvSpPr>
        <p:spPr bwMode="auto">
          <a:xfrm>
            <a:off x="650875" y="384078"/>
            <a:ext cx="8238482" cy="1373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pt-PT" sz="4400" dirty="0" err="1" smtClean="0"/>
              <a:t>Symptoms</a:t>
            </a:r>
            <a:r>
              <a:rPr lang="pt-PT" sz="4400" dirty="0" smtClean="0"/>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pic>
        <p:nvPicPr>
          <p:cNvPr id="1026" name="Picture 2" descr="http://www.farmausa.com.br/wp-content/uploads/2012/09/neuron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966" y="1070648"/>
            <a:ext cx="2932009" cy="227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0456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61550">
            <a:off x="5203673" y="4404322"/>
            <a:ext cx="3692453" cy="1993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p:txBody>
          <a:bodyPr/>
          <a:lstStyle/>
          <a:p>
            <a:pPr>
              <a:lnSpc>
                <a:spcPct val="150000"/>
              </a:lnSpc>
            </a:pPr>
            <a:r>
              <a:rPr lang="en-US" sz="2800" dirty="0" smtClean="0">
                <a:latin typeface="Calibri"/>
                <a:cs typeface="Calibri"/>
              </a:rPr>
              <a:t> </a:t>
            </a:r>
            <a:r>
              <a:rPr lang="en-GB" sz="2800" dirty="0" smtClean="0">
                <a:latin typeface="Calibri"/>
                <a:cs typeface="Calibri"/>
              </a:rPr>
              <a:t>Neurological </a:t>
            </a:r>
            <a:r>
              <a:rPr lang="en-GB" sz="2800" dirty="0">
                <a:latin typeface="Calibri"/>
                <a:cs typeface="Calibri"/>
              </a:rPr>
              <a:t>and psychological </a:t>
            </a:r>
            <a:r>
              <a:rPr lang="en-GB" sz="2800" dirty="0" smtClean="0">
                <a:latin typeface="Calibri"/>
                <a:cs typeface="Calibri"/>
              </a:rPr>
              <a:t>examination; </a:t>
            </a:r>
          </a:p>
          <a:p>
            <a:pPr>
              <a:lnSpc>
                <a:spcPct val="150000"/>
              </a:lnSpc>
            </a:pPr>
            <a:r>
              <a:rPr lang="en-GB" sz="2800" dirty="0">
                <a:latin typeface="Calibri"/>
                <a:cs typeface="Calibri"/>
              </a:rPr>
              <a:t>D</a:t>
            </a:r>
            <a:r>
              <a:rPr lang="en-GB" sz="2800" dirty="0" smtClean="0">
                <a:latin typeface="Calibri"/>
                <a:cs typeface="Calibri"/>
              </a:rPr>
              <a:t>etailed </a:t>
            </a:r>
            <a:r>
              <a:rPr lang="en-GB" sz="2800" dirty="0">
                <a:latin typeface="Calibri"/>
                <a:cs typeface="Calibri"/>
              </a:rPr>
              <a:t>family </a:t>
            </a:r>
            <a:r>
              <a:rPr lang="en-GB" sz="2800" dirty="0" smtClean="0">
                <a:latin typeface="Calibri"/>
                <a:cs typeface="Calibri"/>
              </a:rPr>
              <a:t>history;</a:t>
            </a:r>
          </a:p>
          <a:p>
            <a:pPr>
              <a:lnSpc>
                <a:spcPct val="150000"/>
              </a:lnSpc>
            </a:pPr>
            <a:r>
              <a:rPr lang="en-GB" sz="2800" dirty="0">
                <a:latin typeface="Calibri"/>
                <a:cs typeface="Calibri"/>
              </a:rPr>
              <a:t> </a:t>
            </a:r>
            <a:r>
              <a:rPr lang="en-GB" sz="2800" dirty="0" smtClean="0">
                <a:latin typeface="Calibri"/>
                <a:cs typeface="Calibri"/>
              </a:rPr>
              <a:t>Genetic testing –  to confirm. </a:t>
            </a:r>
            <a:endParaRPr lang="en-US" sz="2800" dirty="0">
              <a:latin typeface="Calibri"/>
              <a:cs typeface="Calibri"/>
            </a:endParaRPr>
          </a:p>
        </p:txBody>
      </p:sp>
      <p:sp>
        <p:nvSpPr>
          <p:cNvPr id="4"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pt-PT" sz="4400" dirty="0" err="1" smtClean="0"/>
              <a:t>Diagnosis</a:t>
            </a:r>
            <a:r>
              <a:rPr lang="pt-PT" sz="4400" dirty="0" smtClean="0"/>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Tree>
    <p:extLst>
      <p:ext uri="{BB962C8B-B14F-4D97-AF65-F5344CB8AC3E}">
        <p14:creationId xmlns:p14="http://schemas.microsoft.com/office/powerpoint/2010/main" val="4088054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8073405" cy="4144963"/>
          </a:xfrm>
        </p:spPr>
        <p:txBody>
          <a:bodyPr/>
          <a:lstStyle/>
          <a:p>
            <a:pPr>
              <a:lnSpc>
                <a:spcPct val="150000"/>
              </a:lnSpc>
            </a:pPr>
            <a:r>
              <a:rPr lang="en-US" sz="2800" dirty="0" smtClean="0">
                <a:latin typeface="Calibri"/>
                <a:cs typeface="Calibri"/>
              </a:rPr>
              <a:t> There is no cure for this disease; </a:t>
            </a:r>
          </a:p>
          <a:p>
            <a:pPr>
              <a:lnSpc>
                <a:spcPct val="150000"/>
              </a:lnSpc>
            </a:pPr>
            <a:r>
              <a:rPr lang="en-US" sz="2800" dirty="0">
                <a:latin typeface="Calibri"/>
                <a:cs typeface="Calibri"/>
              </a:rPr>
              <a:t> </a:t>
            </a:r>
            <a:r>
              <a:rPr lang="en-US" sz="2800" dirty="0" smtClean="0">
                <a:latin typeface="Calibri"/>
                <a:cs typeface="Calibri"/>
              </a:rPr>
              <a:t>Some symptoms may be minimized through medicines. </a:t>
            </a:r>
            <a:endParaRPr lang="en-US" sz="2800" dirty="0">
              <a:latin typeface="Calibri"/>
              <a:cs typeface="Calibri"/>
            </a:endParaRPr>
          </a:p>
        </p:txBody>
      </p:sp>
      <p:sp>
        <p:nvSpPr>
          <p:cNvPr id="5" name="Title 2"/>
          <p:cNvSpPr txBox="1">
            <a:spLocks/>
          </p:cNvSpPr>
          <p:nvPr/>
        </p:nvSpPr>
        <p:spPr bwMode="auto">
          <a:xfrm>
            <a:off x="650875" y="59810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GB" sz="4400" dirty="0" smtClean="0"/>
              <a:t>Treatment </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 </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pic>
        <p:nvPicPr>
          <p:cNvPr id="2" name="Picture 1"/>
          <p:cNvPicPr>
            <a:picLocks noChangeAspect="1"/>
          </p:cNvPicPr>
          <p:nvPr/>
        </p:nvPicPr>
        <p:blipFill>
          <a:blip r:embed="rId3"/>
          <a:stretch>
            <a:fillRect/>
          </a:stretch>
        </p:blipFill>
        <p:spPr>
          <a:xfrm rot="308634">
            <a:off x="4872338" y="3922089"/>
            <a:ext cx="3061358" cy="2389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6244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1367" y="654300"/>
            <a:ext cx="7812610" cy="8247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latin typeface="Calibri"/>
                <a:cs typeface="Calibri"/>
              </a:rPr>
              <a:t>A possible therapy for HD is gene silencing.</a:t>
            </a:r>
          </a:p>
        </p:txBody>
      </p:sp>
      <p:grpSp>
        <p:nvGrpSpPr>
          <p:cNvPr id="16" name="Grupo 15"/>
          <p:cNvGrpSpPr/>
          <p:nvPr/>
        </p:nvGrpSpPr>
        <p:grpSpPr>
          <a:xfrm>
            <a:off x="1832625" y="2065885"/>
            <a:ext cx="5101641" cy="4406153"/>
            <a:chOff x="1832625" y="1543385"/>
            <a:chExt cx="5101641" cy="4406153"/>
          </a:xfrm>
        </p:grpSpPr>
        <p:sp>
          <p:nvSpPr>
            <p:cNvPr id="3" name="Rounded Rectangle 3"/>
            <p:cNvSpPr/>
            <p:nvPr/>
          </p:nvSpPr>
          <p:spPr>
            <a:xfrm>
              <a:off x="1832625" y="3722912"/>
              <a:ext cx="2062481" cy="9678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Normal copy of the gene</a:t>
              </a:r>
            </a:p>
          </p:txBody>
        </p:sp>
        <p:sp>
          <p:nvSpPr>
            <p:cNvPr id="5" name="Rounded Rectangle 3"/>
            <p:cNvSpPr/>
            <p:nvPr/>
          </p:nvSpPr>
          <p:spPr>
            <a:xfrm>
              <a:off x="4871786" y="3722912"/>
              <a:ext cx="2062480" cy="10212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Defective copy of the gene</a:t>
              </a:r>
            </a:p>
          </p:txBody>
        </p:sp>
        <p:sp>
          <p:nvSpPr>
            <p:cNvPr id="6" name="Rounded Rectangle 3"/>
            <p:cNvSpPr/>
            <p:nvPr/>
          </p:nvSpPr>
          <p:spPr>
            <a:xfrm>
              <a:off x="2981068" y="1543385"/>
              <a:ext cx="2921957" cy="13007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Most people who suffer from HD are heterozygous.</a:t>
              </a:r>
            </a:p>
          </p:txBody>
        </p:sp>
        <p:cxnSp>
          <p:nvCxnSpPr>
            <p:cNvPr id="10" name="Conexão recta unidireccional 9"/>
            <p:cNvCxnSpPr/>
            <p:nvPr/>
          </p:nvCxnSpPr>
          <p:spPr>
            <a:xfrm flipH="1">
              <a:off x="3313216" y="3075709"/>
              <a:ext cx="581890" cy="4631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Conexão recta unidireccional 11"/>
            <p:cNvCxnSpPr/>
            <p:nvPr/>
          </p:nvCxnSpPr>
          <p:spPr>
            <a:xfrm>
              <a:off x="4786769" y="3075709"/>
              <a:ext cx="498088" cy="4631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Conexão recta unidireccional 13"/>
            <p:cNvCxnSpPr/>
            <p:nvPr/>
          </p:nvCxnSpPr>
          <p:spPr>
            <a:xfrm>
              <a:off x="5903026" y="4916384"/>
              <a:ext cx="0" cy="2968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Rounded Rectangle 3"/>
            <p:cNvSpPr/>
            <p:nvPr/>
          </p:nvSpPr>
          <p:spPr>
            <a:xfrm>
              <a:off x="5024186" y="5312226"/>
              <a:ext cx="1910080" cy="6373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Silencing</a:t>
              </a:r>
            </a:p>
          </p:txBody>
        </p:sp>
      </p:grpSp>
    </p:spTree>
    <p:extLst>
      <p:ext uri="{BB962C8B-B14F-4D97-AF65-F5344CB8AC3E}">
        <p14:creationId xmlns:p14="http://schemas.microsoft.com/office/powerpoint/2010/main" val="2367603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7002" y="701799"/>
            <a:ext cx="3632498" cy="13269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latin typeface="Calibri"/>
                <a:cs typeface="Calibri"/>
              </a:rPr>
              <a:t>Induction of autophagy</a:t>
            </a:r>
          </a:p>
        </p:txBody>
      </p:sp>
      <p:sp>
        <p:nvSpPr>
          <p:cNvPr id="5" name="Rounded Rectangle 3"/>
          <p:cNvSpPr/>
          <p:nvPr/>
        </p:nvSpPr>
        <p:spPr>
          <a:xfrm>
            <a:off x="2351314" y="2928465"/>
            <a:ext cx="3194463" cy="735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a:cs typeface="Calibri"/>
              </a:rPr>
              <a:t> Protein aggregates </a:t>
            </a:r>
          </a:p>
        </p:txBody>
      </p:sp>
      <p:sp>
        <p:nvSpPr>
          <p:cNvPr id="9" name="Rounded Rectangle 3"/>
          <p:cNvSpPr/>
          <p:nvPr/>
        </p:nvSpPr>
        <p:spPr>
          <a:xfrm>
            <a:off x="3277590" y="4583464"/>
            <a:ext cx="3099461" cy="927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a:cs typeface="Calibri"/>
              </a:rPr>
              <a:t>Improvement of cell function</a:t>
            </a:r>
          </a:p>
        </p:txBody>
      </p:sp>
      <p:cxnSp>
        <p:nvCxnSpPr>
          <p:cNvPr id="11" name="Conexão recta unidireccional 10"/>
          <p:cNvCxnSpPr/>
          <p:nvPr/>
        </p:nvCxnSpPr>
        <p:spPr>
          <a:xfrm>
            <a:off x="3277590" y="2232561"/>
            <a:ext cx="237506" cy="41045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Conexão recta unidireccional 12"/>
          <p:cNvCxnSpPr/>
          <p:nvPr/>
        </p:nvCxnSpPr>
        <p:spPr>
          <a:xfrm>
            <a:off x="2541322" y="3182587"/>
            <a:ext cx="11875" cy="26125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Conexão recta unidireccional 14"/>
          <p:cNvCxnSpPr/>
          <p:nvPr/>
        </p:nvCxnSpPr>
        <p:spPr>
          <a:xfrm>
            <a:off x="4037610" y="3823855"/>
            <a:ext cx="249382" cy="52251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86871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221179"/>
            <a:ext cx="8146761" cy="5143995"/>
          </a:xfrm>
        </p:spPr>
        <p:txBody>
          <a:bodyPr/>
          <a:lstStyle/>
          <a:p>
            <a:pPr marL="0" algn="just">
              <a:lnSpc>
                <a:spcPct val="200000"/>
              </a:lnSpc>
              <a:spcBef>
                <a:spcPts val="0"/>
              </a:spcBef>
            </a:pPr>
            <a:r>
              <a:rPr lang="pt-PT" sz="1200" dirty="0" smtClean="0">
                <a:latin typeface="Calibri" pitchFamily="34" charset="0"/>
                <a:cs typeface="Calibri"/>
                <a:hlinkClick r:id="rId2"/>
              </a:rPr>
              <a:t>PIERCE, Benjamin A., - “Genética - Um Enfoque Conceitual”, Guanabara </a:t>
            </a:r>
            <a:r>
              <a:rPr lang="pt-PT" sz="1200" dirty="0" err="1" smtClean="0">
                <a:latin typeface="Calibri" pitchFamily="34" charset="0"/>
                <a:cs typeface="Calibri"/>
                <a:hlinkClick r:id="rId2"/>
              </a:rPr>
              <a:t>Koogan</a:t>
            </a:r>
            <a:r>
              <a:rPr lang="pt-PT" sz="1200" dirty="0" smtClean="0">
                <a:latin typeface="Calibri" pitchFamily="34" charset="0"/>
                <a:cs typeface="Calibri"/>
                <a:hlinkClick r:id="rId2"/>
              </a:rPr>
              <a:t>, 2003, PP. 460-461</a:t>
            </a:r>
          </a:p>
          <a:p>
            <a:pPr marL="0" algn="just">
              <a:lnSpc>
                <a:spcPct val="200000"/>
              </a:lnSpc>
              <a:spcBef>
                <a:spcPts val="0"/>
              </a:spcBef>
            </a:pPr>
            <a:r>
              <a:rPr lang="pt-PT" sz="1200" dirty="0" smtClean="0">
                <a:latin typeface="Calibri" pitchFamily="34" charset="0"/>
                <a:cs typeface="Calibri"/>
                <a:hlinkClick r:id="rId2"/>
              </a:rPr>
              <a:t>STRACHAN, Tom; READ, Andrew – “</a:t>
            </a:r>
            <a:r>
              <a:rPr lang="pt-PT" sz="1200" dirty="0" err="1" smtClean="0">
                <a:latin typeface="Calibri" pitchFamily="34" charset="0"/>
                <a:cs typeface="Calibri"/>
                <a:hlinkClick r:id="rId2"/>
              </a:rPr>
              <a:t>Human</a:t>
            </a:r>
            <a:r>
              <a:rPr lang="pt-PT" sz="1200" dirty="0" smtClean="0">
                <a:latin typeface="Calibri" pitchFamily="34" charset="0"/>
                <a:cs typeface="Calibri"/>
                <a:hlinkClick r:id="rId2"/>
              </a:rPr>
              <a:t> Molecular </a:t>
            </a:r>
            <a:r>
              <a:rPr lang="pt-PT" sz="1200" dirty="0" err="1" smtClean="0">
                <a:latin typeface="Calibri" pitchFamily="34" charset="0"/>
                <a:cs typeface="Calibri"/>
                <a:hlinkClick r:id="rId2"/>
              </a:rPr>
              <a:t>Genetics</a:t>
            </a:r>
            <a:r>
              <a:rPr lang="pt-PT" sz="1200" dirty="0" smtClean="0">
                <a:latin typeface="Calibri" pitchFamily="34" charset="0"/>
                <a:cs typeface="Calibri"/>
                <a:hlinkClick r:id="rId2"/>
              </a:rPr>
              <a:t>”, GS – Garland </a:t>
            </a:r>
            <a:r>
              <a:rPr lang="pt-PT" sz="1200" dirty="0" err="1" smtClean="0">
                <a:latin typeface="Calibri" pitchFamily="34" charset="0"/>
                <a:cs typeface="Calibri"/>
                <a:hlinkClick r:id="rId2"/>
              </a:rPr>
              <a:t>Science</a:t>
            </a:r>
            <a:r>
              <a:rPr lang="pt-PT" sz="1200" dirty="0" smtClean="0">
                <a:latin typeface="Calibri" pitchFamily="34" charset="0"/>
                <a:cs typeface="Calibri"/>
                <a:hlinkClick r:id="rId2"/>
              </a:rPr>
              <a:t>, 4th Ed., 2010, PP. 74-75, 424, 512</a:t>
            </a:r>
          </a:p>
          <a:p>
            <a:pPr marL="0" algn="just">
              <a:lnSpc>
                <a:spcPct val="200000"/>
              </a:lnSpc>
              <a:spcBef>
                <a:spcPts val="0"/>
              </a:spcBef>
            </a:pPr>
            <a:r>
              <a:rPr lang="pt-PT" sz="1200" dirty="0" smtClean="0">
                <a:latin typeface="Calibri" pitchFamily="34" charset="0"/>
                <a:cs typeface="Calibri"/>
                <a:hlinkClick r:id="rId2"/>
              </a:rPr>
              <a:t>JORDE, </a:t>
            </a:r>
            <a:r>
              <a:rPr lang="pt-PT" sz="1200" dirty="0" err="1" smtClean="0">
                <a:latin typeface="Calibri" pitchFamily="34" charset="0"/>
                <a:cs typeface="Calibri"/>
                <a:hlinkClick r:id="rId2"/>
              </a:rPr>
              <a:t>Lynn</a:t>
            </a:r>
            <a:r>
              <a:rPr lang="pt-PT" sz="1200" dirty="0" smtClean="0">
                <a:latin typeface="Calibri" pitchFamily="34" charset="0"/>
                <a:cs typeface="Calibri"/>
                <a:hlinkClick r:id="rId2"/>
              </a:rPr>
              <a:t>; CARES, John; CAREY; BAMSAD, Michael – “Medical </a:t>
            </a:r>
            <a:r>
              <a:rPr lang="pt-PT" sz="1200" dirty="0" err="1" smtClean="0">
                <a:latin typeface="Calibri" pitchFamily="34" charset="0"/>
                <a:cs typeface="Calibri"/>
                <a:hlinkClick r:id="rId2"/>
              </a:rPr>
              <a:t>Genetics</a:t>
            </a:r>
            <a:r>
              <a:rPr lang="pt-PT" sz="1200" dirty="0" smtClean="0">
                <a:latin typeface="Calibri" pitchFamily="34" charset="0"/>
                <a:cs typeface="Calibri"/>
                <a:hlinkClick r:id="rId2"/>
              </a:rPr>
              <a:t>”, </a:t>
            </a:r>
            <a:r>
              <a:rPr lang="pt-PT" sz="1200" dirty="0" err="1" smtClean="0">
                <a:latin typeface="Calibri" pitchFamily="34" charset="0"/>
                <a:cs typeface="Calibri"/>
                <a:hlinkClick r:id="rId2"/>
              </a:rPr>
              <a:t>Mosby</a:t>
            </a:r>
            <a:r>
              <a:rPr lang="pt-PT" sz="1200" dirty="0" smtClean="0">
                <a:latin typeface="Calibri" pitchFamily="34" charset="0"/>
                <a:cs typeface="Calibri"/>
                <a:hlinkClick r:id="rId2"/>
              </a:rPr>
              <a:t> </a:t>
            </a:r>
            <a:r>
              <a:rPr lang="pt-PT" sz="1200" dirty="0" err="1" smtClean="0">
                <a:latin typeface="Calibri" pitchFamily="34" charset="0"/>
                <a:cs typeface="Calibri"/>
                <a:hlinkClick r:id="rId2"/>
              </a:rPr>
              <a:t>Elsevie</a:t>
            </a:r>
            <a:r>
              <a:rPr lang="pt-PT" sz="1200" dirty="0" smtClean="0">
                <a:latin typeface="Calibri" pitchFamily="34" charset="0"/>
                <a:cs typeface="Calibri"/>
                <a:hlinkClick r:id="rId2"/>
              </a:rPr>
              <a:t>, 4th Ed., PP. 92-99</a:t>
            </a:r>
          </a:p>
          <a:p>
            <a:pPr marL="0" algn="just">
              <a:lnSpc>
                <a:spcPct val="200000"/>
              </a:lnSpc>
              <a:spcBef>
                <a:spcPts val="0"/>
              </a:spcBef>
            </a:pPr>
            <a:r>
              <a:rPr lang="pt-PT" sz="1200" dirty="0" smtClean="0">
                <a:latin typeface="Calibri" pitchFamily="34" charset="0"/>
                <a:cs typeface="Calibri"/>
                <a:hlinkClick r:id="rId2"/>
              </a:rPr>
              <a:t>LEWIS, </a:t>
            </a:r>
            <a:r>
              <a:rPr lang="pt-PT" sz="1200" dirty="0" err="1" smtClean="0">
                <a:latin typeface="Calibri" pitchFamily="34" charset="0"/>
                <a:cs typeface="Calibri"/>
                <a:hlinkClick r:id="rId2"/>
              </a:rPr>
              <a:t>Ricki</a:t>
            </a:r>
            <a:r>
              <a:rPr lang="pt-PT" sz="1200" dirty="0">
                <a:latin typeface="Calibri" pitchFamily="34" charset="0"/>
                <a:cs typeface="Calibri"/>
                <a:hlinkClick r:id="rId2"/>
              </a:rPr>
              <a:t> </a:t>
            </a:r>
            <a:r>
              <a:rPr lang="pt-PT" sz="1200" dirty="0" smtClean="0">
                <a:latin typeface="Calibri" pitchFamily="34" charset="0"/>
                <a:cs typeface="Calibri"/>
                <a:hlinkClick r:id="rId2"/>
              </a:rPr>
              <a:t>– “Genética Humana, Conceitos e Aplicações”, Guanabara </a:t>
            </a:r>
            <a:r>
              <a:rPr lang="pt-PT" sz="1200" dirty="0" err="1" smtClean="0">
                <a:latin typeface="Calibri" pitchFamily="34" charset="0"/>
                <a:cs typeface="Calibri"/>
                <a:hlinkClick r:id="rId2"/>
              </a:rPr>
              <a:t>Koogan</a:t>
            </a:r>
            <a:r>
              <a:rPr lang="pt-PT" sz="1200" dirty="0" smtClean="0">
                <a:latin typeface="Calibri" pitchFamily="34" charset="0"/>
                <a:cs typeface="Calibri"/>
                <a:hlinkClick r:id="rId2"/>
              </a:rPr>
              <a:t>, 5th Ed., PP. 218-221  </a:t>
            </a:r>
          </a:p>
          <a:p>
            <a:pPr marL="0" algn="just">
              <a:lnSpc>
                <a:spcPct val="200000"/>
              </a:lnSpc>
              <a:spcBef>
                <a:spcPts val="0"/>
              </a:spcBef>
            </a:pPr>
            <a:r>
              <a:rPr lang="pt-PT" sz="1200" dirty="0" smtClean="0">
                <a:latin typeface="Calibri" pitchFamily="34" charset="0"/>
                <a:cs typeface="Calibri"/>
                <a:hlinkClick r:id="rId2"/>
              </a:rPr>
              <a:t>http</a:t>
            </a:r>
            <a:r>
              <a:rPr lang="pt-PT" sz="1200" dirty="0">
                <a:latin typeface="Calibri" pitchFamily="34" charset="0"/>
                <a:cs typeface="Calibri"/>
                <a:hlinkClick r:id="rId2"/>
              </a:rPr>
              <a:t>://</a:t>
            </a:r>
            <a:r>
              <a:rPr lang="pt-PT" sz="1200" dirty="0" smtClean="0">
                <a:latin typeface="Calibri" pitchFamily="34" charset="0"/>
                <a:cs typeface="Calibri"/>
                <a:hlinkClick r:id="rId2"/>
              </a:rPr>
              <a:t>learn.genetics.utah.edu/content/disorders/whataregd/</a:t>
            </a:r>
            <a:r>
              <a:rPr lang="pt-PT" sz="1200" dirty="0" smtClean="0">
                <a:latin typeface="Calibri" pitchFamily="34" charset="0"/>
                <a:cs typeface="Calibri"/>
              </a:rPr>
              <a:t> (Consultado a 01-03-13)</a:t>
            </a:r>
          </a:p>
          <a:p>
            <a:pPr marL="0" algn="just">
              <a:lnSpc>
                <a:spcPct val="200000"/>
              </a:lnSpc>
              <a:spcBef>
                <a:spcPts val="0"/>
              </a:spcBef>
            </a:pPr>
            <a:r>
              <a:rPr lang="pt-PT" sz="1200" dirty="0" smtClean="0">
                <a:latin typeface="Calibri" pitchFamily="34" charset="0"/>
                <a:cs typeface="Calibri"/>
                <a:hlinkClick r:id="rId3"/>
              </a:rPr>
              <a:t>http://www.indkc.org/neurodegenerative.html</a:t>
            </a:r>
            <a:r>
              <a:rPr lang="pt-PT" sz="1200" dirty="0">
                <a:latin typeface="Calibri" pitchFamily="34" charset="0"/>
                <a:cs typeface="Calibri"/>
              </a:rPr>
              <a:t> (Consultado a </a:t>
            </a:r>
            <a:r>
              <a:rPr lang="pt-PT" sz="1200" dirty="0" smtClean="0">
                <a:latin typeface="Calibri" pitchFamily="34" charset="0"/>
                <a:cs typeface="Calibri"/>
              </a:rPr>
              <a:t>01-03-13</a:t>
            </a:r>
            <a:r>
              <a:rPr lang="pt-PT" sz="1200" dirty="0">
                <a:latin typeface="Calibri" pitchFamily="34" charset="0"/>
                <a:cs typeface="Calibri"/>
              </a:rPr>
              <a:t>)</a:t>
            </a:r>
            <a:endParaRPr lang="pt-PT" sz="1200" dirty="0" smtClean="0">
              <a:latin typeface="Calibri" pitchFamily="34" charset="0"/>
              <a:cs typeface="Calibri"/>
            </a:endParaRPr>
          </a:p>
          <a:p>
            <a:pPr marL="0" algn="just">
              <a:lnSpc>
                <a:spcPct val="200000"/>
              </a:lnSpc>
              <a:spcBef>
                <a:spcPts val="0"/>
              </a:spcBef>
            </a:pPr>
            <a:r>
              <a:rPr lang="en-GB" sz="1200" dirty="0" smtClean="0">
                <a:latin typeface="Calibri" pitchFamily="34" charset="0"/>
                <a:hlinkClick r:id="rId4"/>
              </a:rPr>
              <a:t>http</a:t>
            </a:r>
            <a:r>
              <a:rPr lang="en-GB" sz="1200" dirty="0">
                <a:latin typeface="Calibri" pitchFamily="34" charset="0"/>
                <a:hlinkClick r:id="rId4"/>
              </a:rPr>
              <a:t>://www.news-medical.net/health/Huntingtons-Disease-Genetics-(Portuguese).</a:t>
            </a:r>
            <a:r>
              <a:rPr lang="en-GB" sz="1200" dirty="0" smtClean="0">
                <a:latin typeface="Calibri" pitchFamily="34" charset="0"/>
                <a:hlinkClick r:id="rId4"/>
              </a:rPr>
              <a:t>aspx</a:t>
            </a:r>
            <a:r>
              <a:rPr lang="en-GB" sz="1200" dirty="0" smtClean="0">
                <a:latin typeface="Calibri" pitchFamily="34" charset="0"/>
              </a:rPr>
              <a:t> </a:t>
            </a:r>
            <a:r>
              <a:rPr lang="pt-PT" sz="1200" dirty="0">
                <a:latin typeface="Calibri" pitchFamily="34" charset="0"/>
                <a:cs typeface="Calibri"/>
              </a:rPr>
              <a:t>(Consultado a </a:t>
            </a:r>
            <a:r>
              <a:rPr lang="pt-PT" sz="1200" dirty="0" smtClean="0">
                <a:latin typeface="Calibri" pitchFamily="34" charset="0"/>
                <a:cs typeface="Calibri"/>
              </a:rPr>
              <a:t>02-03-13</a:t>
            </a:r>
            <a:r>
              <a:rPr lang="pt-PT" sz="1200" dirty="0">
                <a:latin typeface="Calibri" pitchFamily="34" charset="0"/>
                <a:cs typeface="Calibri"/>
              </a:rPr>
              <a:t>)</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5"/>
              </a:rPr>
              <a:t>http://</a:t>
            </a:r>
            <a:r>
              <a:rPr lang="en-GB" sz="1200" dirty="0" smtClean="0">
                <a:latin typeface="Calibri" pitchFamily="34" charset="0"/>
                <a:hlinkClick r:id="rId5"/>
              </a:rPr>
              <a:t>medicosdeportugal.saude.sapo.pt/utentes/doencas_neurologicas/dossier_doenca_de_huntington</a:t>
            </a:r>
            <a:r>
              <a:rPr lang="en-GB" sz="1200" dirty="0" smtClean="0">
                <a:latin typeface="Calibri" pitchFamily="34" charset="0"/>
              </a:rPr>
              <a:t> </a:t>
            </a:r>
            <a:r>
              <a:rPr lang="pt-PT" sz="1200" dirty="0">
                <a:latin typeface="Calibri" pitchFamily="34" charset="0"/>
                <a:cs typeface="Calibri"/>
              </a:rPr>
              <a:t>(Consultado a 02-03-13)</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6"/>
              </a:rPr>
              <a:t>http://</a:t>
            </a:r>
            <a:r>
              <a:rPr lang="en-GB" sz="1200" dirty="0" smtClean="0">
                <a:latin typeface="Calibri" pitchFamily="34" charset="0"/>
                <a:hlinkClick r:id="rId6"/>
              </a:rPr>
              <a:t>www.ninds.nih.gov/disorders/huntington/detail_huntington.htm</a:t>
            </a:r>
            <a:r>
              <a:rPr lang="en-GB" sz="1200" dirty="0" smtClean="0">
                <a:latin typeface="Calibri" pitchFamily="34" charset="0"/>
              </a:rPr>
              <a:t> </a:t>
            </a:r>
            <a:r>
              <a:rPr lang="pt-PT" sz="1200" dirty="0">
                <a:latin typeface="Calibri" pitchFamily="34" charset="0"/>
                <a:cs typeface="Calibri"/>
              </a:rPr>
              <a:t>(Consultado a </a:t>
            </a:r>
            <a:r>
              <a:rPr lang="pt-PT" sz="1200" dirty="0" smtClean="0">
                <a:latin typeface="Calibri" pitchFamily="34" charset="0"/>
                <a:cs typeface="Calibri"/>
              </a:rPr>
              <a:t>03-03-13</a:t>
            </a:r>
            <a:r>
              <a:rPr lang="pt-PT" sz="1200" dirty="0">
                <a:latin typeface="Calibri" pitchFamily="34" charset="0"/>
                <a:cs typeface="Calibri"/>
              </a:rPr>
              <a:t>)</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7"/>
              </a:rPr>
              <a:t>http://</a:t>
            </a:r>
            <a:r>
              <a:rPr lang="en-GB" sz="1200" dirty="0" smtClean="0">
                <a:latin typeface="Calibri" pitchFamily="34" charset="0"/>
                <a:hlinkClick r:id="rId7"/>
              </a:rPr>
              <a:t>www.huntington-portugal.com/hdbuzz?hdbuzz=100</a:t>
            </a:r>
            <a:r>
              <a:rPr lang="en-GB" sz="1200" dirty="0" smtClean="0">
                <a:latin typeface="Calibri" pitchFamily="34" charset="0"/>
              </a:rPr>
              <a:t> </a:t>
            </a:r>
            <a:r>
              <a:rPr lang="pt-PT" sz="1200" dirty="0">
                <a:latin typeface="Calibri" pitchFamily="34" charset="0"/>
                <a:cs typeface="Calibri"/>
              </a:rPr>
              <a:t>(Consultado a </a:t>
            </a:r>
            <a:r>
              <a:rPr lang="pt-PT" sz="1200" dirty="0" smtClean="0">
                <a:latin typeface="Calibri" pitchFamily="34" charset="0"/>
                <a:cs typeface="Calibri"/>
              </a:rPr>
              <a:t>03-03-13</a:t>
            </a:r>
            <a:r>
              <a:rPr lang="pt-PT" sz="1200" dirty="0">
                <a:latin typeface="Calibri" pitchFamily="34" charset="0"/>
                <a:cs typeface="Calibri"/>
              </a:rPr>
              <a:t>)</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8"/>
              </a:rPr>
              <a:t>http://</a:t>
            </a:r>
            <a:r>
              <a:rPr lang="en-GB" sz="1200" dirty="0" smtClean="0">
                <a:latin typeface="Calibri" pitchFamily="34" charset="0"/>
                <a:hlinkClick r:id="rId8"/>
              </a:rPr>
              <a:t>www.youtube.com/watch?v=UIsOCPVAV4Y&amp;feature=player_embedded</a:t>
            </a:r>
            <a:r>
              <a:rPr lang="en-GB" sz="1200" dirty="0" smtClean="0">
                <a:latin typeface="Calibri" pitchFamily="34" charset="0"/>
              </a:rPr>
              <a:t> </a:t>
            </a:r>
            <a:r>
              <a:rPr lang="pt-PT" sz="1200" dirty="0">
                <a:latin typeface="Calibri" pitchFamily="34" charset="0"/>
                <a:cs typeface="Calibri"/>
              </a:rPr>
              <a:t>(Consultado a </a:t>
            </a:r>
            <a:r>
              <a:rPr lang="pt-PT" sz="1200" dirty="0" smtClean="0">
                <a:latin typeface="Calibri" pitchFamily="34" charset="0"/>
                <a:cs typeface="Calibri"/>
              </a:rPr>
              <a:t>28-02-13</a:t>
            </a:r>
            <a:r>
              <a:rPr lang="pt-PT" sz="1200" dirty="0">
                <a:latin typeface="Calibri" pitchFamily="34" charset="0"/>
                <a:cs typeface="Calibri"/>
              </a:rPr>
              <a:t>)</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9"/>
              </a:rPr>
              <a:t>http://</a:t>
            </a:r>
            <a:r>
              <a:rPr lang="en-GB" sz="1200" dirty="0" smtClean="0">
                <a:latin typeface="Calibri" pitchFamily="34" charset="0"/>
                <a:hlinkClick r:id="rId9"/>
              </a:rPr>
              <a:t>physrev.physiology.org/content/90/3/905.full</a:t>
            </a:r>
            <a:r>
              <a:rPr lang="en-GB" sz="1200" dirty="0" smtClean="0">
                <a:latin typeface="Calibri" pitchFamily="34" charset="0"/>
              </a:rPr>
              <a:t> </a:t>
            </a:r>
            <a:r>
              <a:rPr lang="pt-PT" sz="1200" dirty="0">
                <a:latin typeface="Calibri" pitchFamily="34" charset="0"/>
                <a:cs typeface="Calibri"/>
              </a:rPr>
              <a:t>(Consultado a </a:t>
            </a:r>
            <a:r>
              <a:rPr lang="pt-PT" sz="1200" dirty="0" smtClean="0">
                <a:latin typeface="Calibri" pitchFamily="34" charset="0"/>
                <a:cs typeface="Calibri"/>
              </a:rPr>
              <a:t>28-02-13</a:t>
            </a:r>
            <a:r>
              <a:rPr lang="pt-PT" sz="1200" dirty="0">
                <a:latin typeface="Calibri" pitchFamily="34" charset="0"/>
                <a:cs typeface="Calibri"/>
              </a:rPr>
              <a:t>)</a:t>
            </a:r>
            <a:endParaRPr lang="en-GB" sz="1200" dirty="0">
              <a:latin typeface="Calibri" pitchFamily="34" charset="0"/>
            </a:endParaRPr>
          </a:p>
          <a:p>
            <a:pPr marL="0" algn="just">
              <a:lnSpc>
                <a:spcPct val="200000"/>
              </a:lnSpc>
              <a:spcBef>
                <a:spcPts val="0"/>
              </a:spcBef>
            </a:pPr>
            <a:r>
              <a:rPr lang="en-GB" sz="1200" dirty="0">
                <a:latin typeface="Calibri" pitchFamily="34" charset="0"/>
                <a:hlinkClick r:id="rId10"/>
              </a:rPr>
              <a:t>http://www.ncbi.nlm.nih.gov/pmc/articles/PMC1299150</a:t>
            </a:r>
            <a:r>
              <a:rPr lang="en-GB" sz="1200" dirty="0" smtClean="0">
                <a:latin typeface="Calibri" pitchFamily="34" charset="0"/>
                <a:hlinkClick r:id="rId10"/>
              </a:rPr>
              <a:t>/</a:t>
            </a:r>
            <a:r>
              <a:rPr lang="en-GB" sz="1200" dirty="0" smtClean="0">
                <a:latin typeface="Calibri" pitchFamily="34" charset="0"/>
              </a:rPr>
              <a:t> </a:t>
            </a:r>
            <a:r>
              <a:rPr lang="pt-PT" sz="1200" dirty="0">
                <a:latin typeface="Calibri" pitchFamily="34" charset="0"/>
                <a:cs typeface="Calibri"/>
              </a:rPr>
              <a:t>(Consultado a 02-03-13)</a:t>
            </a:r>
            <a:endParaRPr lang="en-GB" sz="1200" dirty="0">
              <a:latin typeface="Calibri" pitchFamily="34" charset="0"/>
            </a:endParaRPr>
          </a:p>
        </p:txBody>
      </p:sp>
      <p:sp>
        <p:nvSpPr>
          <p:cNvPr id="5" name="Title 2"/>
          <p:cNvSpPr txBox="1">
            <a:spLocks/>
          </p:cNvSpPr>
          <p:nvPr/>
        </p:nvSpPr>
        <p:spPr bwMode="auto">
          <a:xfrm>
            <a:off x="650875" y="384078"/>
            <a:ext cx="8238482" cy="1373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pt-PT" sz="4400" dirty="0" err="1" smtClean="0"/>
              <a:t>References</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spTree>
    <p:extLst>
      <p:ext uri="{BB962C8B-B14F-4D97-AF65-F5344CB8AC3E}">
        <p14:creationId xmlns:p14="http://schemas.microsoft.com/office/powerpoint/2010/main" val="282053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8097" y="654289"/>
            <a:ext cx="3039983" cy="144328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rgbClr val="FFFFFF"/>
                </a:solidFill>
                <a:latin typeface="Calibri"/>
                <a:cs typeface="Calibri"/>
              </a:rPr>
              <a:t>Number of repetitions  exceeds a </a:t>
            </a:r>
            <a:r>
              <a:rPr lang="en-US" sz="2400" u="sng" dirty="0" smtClean="0">
                <a:solidFill>
                  <a:srgbClr val="FFFFFF"/>
                </a:solidFill>
                <a:latin typeface="Calibri"/>
                <a:cs typeface="Calibri"/>
              </a:rPr>
              <a:t>critical threshold </a:t>
            </a:r>
            <a:endParaRPr lang="en-US" sz="2400" u="sng" dirty="0">
              <a:solidFill>
                <a:srgbClr val="FFFFFF"/>
              </a:solidFill>
              <a:latin typeface="Calibri"/>
              <a:cs typeface="Calibri"/>
            </a:endParaRPr>
          </a:p>
        </p:txBody>
      </p:sp>
      <p:sp>
        <p:nvSpPr>
          <p:cNvPr id="6" name="Rounded Rectangle 5"/>
          <p:cNvSpPr/>
          <p:nvPr/>
        </p:nvSpPr>
        <p:spPr>
          <a:xfrm>
            <a:off x="5282834" y="654289"/>
            <a:ext cx="3039983" cy="144328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rgbClr val="FFFFFF"/>
                </a:solidFill>
                <a:latin typeface="Calibri"/>
                <a:cs typeface="Calibri"/>
              </a:rPr>
              <a:t>Pathogenic</a:t>
            </a:r>
          </a:p>
        </p:txBody>
      </p:sp>
      <p:sp>
        <p:nvSpPr>
          <p:cNvPr id="7" name="Right Arrow 6"/>
          <p:cNvSpPr/>
          <p:nvPr/>
        </p:nvSpPr>
        <p:spPr>
          <a:xfrm>
            <a:off x="4098205" y="1193114"/>
            <a:ext cx="885059" cy="442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arcador de Posição de Conteúdo 2"/>
          <p:cNvSpPr>
            <a:spLocks noGrp="1"/>
          </p:cNvSpPr>
          <p:nvPr>
            <p:ph idx="1"/>
          </p:nvPr>
        </p:nvSpPr>
        <p:spPr>
          <a:xfrm>
            <a:off x="806315" y="2943398"/>
            <a:ext cx="7556500" cy="2367886"/>
          </a:xfrm>
        </p:spPr>
        <p:txBody>
          <a:bodyPr/>
          <a:lstStyle/>
          <a:p>
            <a:pPr marL="0" indent="0">
              <a:buNone/>
            </a:pPr>
            <a:r>
              <a:rPr lang="en-GB" sz="3200" dirty="0" smtClean="0">
                <a:latin typeface="Calibri"/>
                <a:cs typeface="Calibri"/>
              </a:rPr>
              <a:t> </a:t>
            </a:r>
            <a:r>
              <a:rPr lang="en-GB" sz="3200" b="1" dirty="0" smtClean="0">
                <a:latin typeface="Calibri"/>
                <a:cs typeface="Calibri"/>
              </a:rPr>
              <a:t>Critical Threshold</a:t>
            </a:r>
          </a:p>
        </p:txBody>
      </p:sp>
      <p:sp>
        <p:nvSpPr>
          <p:cNvPr id="9" name="Bent-Up Arrow 8"/>
          <p:cNvSpPr/>
          <p:nvPr/>
        </p:nvSpPr>
        <p:spPr>
          <a:xfrm rot="5400000">
            <a:off x="2179020" y="3805608"/>
            <a:ext cx="779272" cy="712020"/>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ounded Rectangle 9"/>
          <p:cNvSpPr/>
          <p:nvPr/>
        </p:nvSpPr>
        <p:spPr>
          <a:xfrm>
            <a:off x="3339563" y="3962668"/>
            <a:ext cx="4106482" cy="1733489"/>
          </a:xfrm>
          <a:prstGeom prst="roundRect">
            <a:avLst/>
          </a:prstGeom>
          <a:ln w="762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alibri"/>
                <a:cs typeface="Calibri"/>
              </a:rPr>
              <a:t>N</a:t>
            </a:r>
            <a:r>
              <a:rPr lang="en-US" sz="2400" dirty="0" smtClean="0">
                <a:latin typeface="Calibri"/>
                <a:cs typeface="Calibri"/>
              </a:rPr>
              <a:t>umber </a:t>
            </a:r>
            <a:r>
              <a:rPr lang="en-US" sz="2400" dirty="0">
                <a:latin typeface="Calibri"/>
                <a:cs typeface="Calibri"/>
              </a:rPr>
              <a:t>of repetitions above which there is a manifestation of the </a:t>
            </a:r>
            <a:r>
              <a:rPr lang="en-US" sz="2400" dirty="0" smtClean="0">
                <a:latin typeface="Calibri"/>
                <a:cs typeface="Calibri"/>
              </a:rPr>
              <a:t>disease</a:t>
            </a:r>
            <a:endParaRPr lang="en-US" sz="2400" dirty="0">
              <a:latin typeface="Calibri"/>
              <a:cs typeface="Calibri"/>
            </a:endParaRPr>
          </a:p>
        </p:txBody>
      </p:sp>
    </p:spTree>
    <p:extLst>
      <p:ext uri="{BB962C8B-B14F-4D97-AF65-F5344CB8AC3E}">
        <p14:creationId xmlns:p14="http://schemas.microsoft.com/office/powerpoint/2010/main" val="3863234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538588"/>
            <a:ext cx="7556500" cy="4144963"/>
          </a:xfrm>
        </p:spPr>
        <p:txBody>
          <a:bodyPr/>
          <a:lstStyle/>
          <a:p>
            <a:pPr algn="just"/>
            <a:r>
              <a:rPr lang="en-US" sz="3200" dirty="0" smtClean="0">
                <a:latin typeface="Calibri"/>
                <a:cs typeface="Calibri"/>
              </a:rPr>
              <a:t> </a:t>
            </a:r>
            <a:r>
              <a:rPr lang="en-US" sz="3200" b="1" dirty="0">
                <a:latin typeface="Calibri"/>
                <a:cs typeface="Calibri"/>
              </a:rPr>
              <a:t>S</a:t>
            </a:r>
            <a:r>
              <a:rPr lang="en-US" sz="3200" b="1" dirty="0" smtClean="0">
                <a:latin typeface="Calibri"/>
                <a:cs typeface="Calibri"/>
              </a:rPr>
              <a:t>lippage </a:t>
            </a:r>
            <a:r>
              <a:rPr lang="en-US" sz="3200" b="1" dirty="0">
                <a:latin typeface="Calibri"/>
                <a:cs typeface="Calibri"/>
              </a:rPr>
              <a:t>in DNA replication </a:t>
            </a:r>
            <a:endParaRPr lang="en-US" sz="3200" b="1" dirty="0" smtClean="0">
              <a:latin typeface="Calibri"/>
              <a:cs typeface="Calibri"/>
            </a:endParaRPr>
          </a:p>
          <a:p>
            <a:pPr algn="just"/>
            <a:r>
              <a:rPr lang="en-US" sz="3200" b="1" dirty="0">
                <a:latin typeface="Calibri"/>
                <a:cs typeface="Calibri"/>
              </a:rPr>
              <a:t> C</a:t>
            </a:r>
            <a:r>
              <a:rPr lang="en-US" sz="3200" b="1" dirty="0" smtClean="0">
                <a:latin typeface="Calibri"/>
                <a:cs typeface="Calibri"/>
              </a:rPr>
              <a:t>rossing over</a:t>
            </a:r>
          </a:p>
          <a:p>
            <a:pPr algn="just"/>
            <a:r>
              <a:rPr lang="en-US" sz="3200" b="1" dirty="0">
                <a:latin typeface="Calibri"/>
                <a:cs typeface="Calibri"/>
              </a:rPr>
              <a:t> </a:t>
            </a:r>
            <a:r>
              <a:rPr lang="en-US" sz="3200" b="1" dirty="0" smtClean="0">
                <a:latin typeface="Calibri"/>
                <a:cs typeface="Calibri"/>
              </a:rPr>
              <a:t>Failure of DNA repair mechanisms  </a:t>
            </a:r>
            <a:endParaRPr lang="en-US" sz="3200" b="1" dirty="0">
              <a:latin typeface="Calibri"/>
              <a:cs typeface="Calibri"/>
            </a:endParaRPr>
          </a:p>
        </p:txBody>
      </p:sp>
      <p:sp>
        <p:nvSpPr>
          <p:cNvPr id="5" name="Title 2"/>
          <p:cNvSpPr txBox="1">
            <a:spLocks/>
          </p:cNvSpPr>
          <p:nvPr/>
        </p:nvSpPr>
        <p:spPr bwMode="auto">
          <a:xfrm>
            <a:off x="650875" y="501880"/>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accent1"/>
                </a:solidFill>
                <a:latin typeface="Rockwell" charset="0"/>
                <a:ea typeface="ＭＳ Ｐゴシック" charset="-128"/>
                <a:cs typeface="ＭＳ Ｐゴシック" charset="-128"/>
              </a:defRPr>
            </a:lvl9p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rPr>
              <a:t>Causes</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libri"/>
              <a:cs typeface="Calibri"/>
            </a:endParaRPr>
          </a:p>
        </p:txBody>
      </p:sp>
      <p:pic>
        <p:nvPicPr>
          <p:cNvPr id="2" name="Picture 1"/>
          <p:cNvPicPr>
            <a:picLocks noChangeAspect="1"/>
          </p:cNvPicPr>
          <p:nvPr/>
        </p:nvPicPr>
        <p:blipFill>
          <a:blip r:embed="rId3"/>
          <a:stretch>
            <a:fillRect/>
          </a:stretch>
        </p:blipFill>
        <p:spPr>
          <a:xfrm>
            <a:off x="4445214" y="3687534"/>
            <a:ext cx="4166133" cy="2707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0480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6398" t="7279" r="3458" b="56354"/>
          <a:stretch/>
        </p:blipFill>
        <p:spPr>
          <a:xfrm>
            <a:off x="36812" y="460113"/>
            <a:ext cx="4486551" cy="5726096"/>
          </a:xfrm>
          <a:prstGeom prst="rect">
            <a:avLst/>
          </a:prstGeom>
        </p:spPr>
      </p:pic>
      <p:pic>
        <p:nvPicPr>
          <p:cNvPr id="5" name="Picture 4"/>
          <p:cNvPicPr>
            <a:picLocks noChangeAspect="1"/>
          </p:cNvPicPr>
          <p:nvPr/>
        </p:nvPicPr>
        <p:blipFill rotWithShape="1">
          <a:blip r:embed="rId3"/>
          <a:srcRect l="76290" t="44972" r="3526" b="19676"/>
          <a:stretch/>
        </p:blipFill>
        <p:spPr>
          <a:xfrm>
            <a:off x="4638727" y="349686"/>
            <a:ext cx="4505273" cy="5578853"/>
          </a:xfrm>
          <a:prstGeom prst="rect">
            <a:avLst/>
          </a:prstGeom>
        </p:spPr>
      </p:pic>
      <p:sp>
        <p:nvSpPr>
          <p:cNvPr id="9" name="Rectangle 8"/>
          <p:cNvSpPr/>
          <p:nvPr/>
        </p:nvSpPr>
        <p:spPr>
          <a:xfrm>
            <a:off x="1979650" y="6310507"/>
            <a:ext cx="5457035" cy="369332"/>
          </a:xfrm>
          <a:prstGeom prst="rect">
            <a:avLst/>
          </a:prstGeom>
        </p:spPr>
        <p:txBody>
          <a:bodyPr wrap="square">
            <a:spAutoFit/>
          </a:bodyPr>
          <a:lstStyle/>
          <a:p>
            <a:pPr algn="ctr"/>
            <a:r>
              <a:rPr lang="en-US" b="1" dirty="0">
                <a:latin typeface="Abadi MT Condensed Extra Bold"/>
                <a:cs typeface="Abadi MT Condensed Extra Bold"/>
                <a:hlinkClick r:id="rId4"/>
              </a:rPr>
              <a:t>http://www.youtube.com/watch?v=</a:t>
            </a:r>
            <a:r>
              <a:rPr lang="en-US" b="1" dirty="0" smtClean="0">
                <a:latin typeface="Abadi MT Condensed Extra Bold"/>
                <a:cs typeface="Abadi MT Condensed Extra Bold"/>
                <a:hlinkClick r:id="rId4"/>
              </a:rPr>
              <a:t>jH_LfHHpW2Q</a:t>
            </a:r>
            <a:r>
              <a:rPr lang="en-US" b="1" dirty="0" smtClean="0">
                <a:latin typeface="Abadi MT Condensed Extra Bold"/>
                <a:cs typeface="Abadi MT Condensed Extra Bold"/>
              </a:rPr>
              <a:t> </a:t>
            </a:r>
            <a:endParaRPr lang="en-US" b="1" dirty="0">
              <a:latin typeface="Abadi MT Condensed Extra Bold"/>
              <a:cs typeface="Abadi MT Condensed Extra Bold"/>
            </a:endParaRPr>
          </a:p>
        </p:txBody>
      </p:sp>
    </p:spTree>
    <p:extLst>
      <p:ext uri="{BB962C8B-B14F-4D97-AF65-F5344CB8AC3E}">
        <p14:creationId xmlns:p14="http://schemas.microsoft.com/office/powerpoint/2010/main" val="2824069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449672"/>
            <a:ext cx="4783376" cy="4274714"/>
          </a:xfrm>
          <a:prstGeom prst="rect">
            <a:avLst/>
          </a:prstGeom>
        </p:spPr>
      </p:pic>
      <p:sp>
        <p:nvSpPr>
          <p:cNvPr id="3" name="TextBox 2"/>
          <p:cNvSpPr txBox="1"/>
          <p:nvPr/>
        </p:nvSpPr>
        <p:spPr>
          <a:xfrm>
            <a:off x="0" y="1357233"/>
            <a:ext cx="1193161" cy="175432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0" y="3307019"/>
            <a:ext cx="1789371"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err="1" smtClean="0">
                <a:latin typeface="Calibri"/>
                <a:cs typeface="Calibri"/>
              </a:rPr>
              <a:t>Premutation</a:t>
            </a:r>
            <a:r>
              <a:rPr lang="en-US" sz="1600" b="1" dirty="0" smtClean="0">
                <a:latin typeface="Calibri"/>
                <a:cs typeface="Calibri"/>
              </a:rPr>
              <a:t> 42-60 </a:t>
            </a:r>
            <a:endParaRPr lang="en-US" sz="1600" b="1" dirty="0">
              <a:latin typeface="Calibri"/>
              <a:cs typeface="Calibri"/>
            </a:endParaRPr>
          </a:p>
        </p:txBody>
      </p:sp>
      <p:sp>
        <p:nvSpPr>
          <p:cNvPr id="7" name="TextBox 6"/>
          <p:cNvSpPr txBox="1"/>
          <p:nvPr/>
        </p:nvSpPr>
        <p:spPr>
          <a:xfrm>
            <a:off x="467717" y="4132959"/>
            <a:ext cx="16562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latin typeface="Calibri"/>
                <a:cs typeface="Calibri"/>
              </a:rPr>
              <a:t>Normal </a:t>
            </a:r>
            <a:r>
              <a:rPr lang="en-US" b="1" dirty="0">
                <a:latin typeface="Calibri"/>
                <a:cs typeface="Calibri"/>
              </a:rPr>
              <a:t>1</a:t>
            </a:r>
            <a:r>
              <a:rPr lang="en-US" b="1" dirty="0" smtClean="0">
                <a:latin typeface="Calibri"/>
                <a:cs typeface="Calibri"/>
              </a:rPr>
              <a:t>2-41 </a:t>
            </a:r>
            <a:endParaRPr lang="en-US" b="1" dirty="0">
              <a:latin typeface="Calibri"/>
              <a:cs typeface="Calibri"/>
            </a:endParaRPr>
          </a:p>
        </p:txBody>
      </p:sp>
      <p:sp>
        <p:nvSpPr>
          <p:cNvPr id="8" name="TextBox 7"/>
          <p:cNvSpPr txBox="1"/>
          <p:nvPr/>
        </p:nvSpPr>
        <p:spPr>
          <a:xfrm>
            <a:off x="1542720" y="1595062"/>
            <a:ext cx="1636994" cy="369332"/>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latin typeface="Calibri"/>
                <a:cs typeface="Calibri"/>
              </a:rPr>
              <a:t>Affected 61-86 </a:t>
            </a:r>
            <a:endParaRPr lang="en-US" b="1" dirty="0">
              <a:latin typeface="Calibri"/>
              <a:cs typeface="Calibri"/>
            </a:endParaRPr>
          </a:p>
        </p:txBody>
      </p:sp>
      <p:sp>
        <p:nvSpPr>
          <p:cNvPr id="14" name="TextBox 13"/>
          <p:cNvSpPr txBox="1"/>
          <p:nvPr/>
        </p:nvSpPr>
        <p:spPr>
          <a:xfrm>
            <a:off x="4980651" y="3218473"/>
            <a:ext cx="3848073" cy="19082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sz="2000" dirty="0" smtClean="0">
                <a:latin typeface="Calibri"/>
                <a:cs typeface="Calibri"/>
              </a:rPr>
              <a:t>Intermediate stage between normal and mutation where the number of repetitions is beyond the normal limit, but still below the critical threshold  </a:t>
            </a:r>
          </a:p>
          <a:p>
            <a:endParaRPr lang="en-US" dirty="0"/>
          </a:p>
        </p:txBody>
      </p:sp>
      <p:sp>
        <p:nvSpPr>
          <p:cNvPr id="15" name="Down Arrow 14"/>
          <p:cNvSpPr/>
          <p:nvPr/>
        </p:nvSpPr>
        <p:spPr>
          <a:xfrm>
            <a:off x="7550419" y="2585915"/>
            <a:ext cx="301030" cy="525645"/>
          </a:xfrm>
          <a:prstGeom prst="down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ounded Rectangle 9"/>
          <p:cNvSpPr/>
          <p:nvPr/>
        </p:nvSpPr>
        <p:spPr>
          <a:xfrm>
            <a:off x="5788741" y="873420"/>
            <a:ext cx="3039983" cy="144328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smtClean="0">
                <a:solidFill>
                  <a:srgbClr val="FFFFFF"/>
                </a:solidFill>
                <a:latin typeface="Calibri"/>
                <a:cs typeface="Calibri"/>
              </a:rPr>
              <a:t>Premutation</a:t>
            </a:r>
            <a:endParaRPr lang="en-US" sz="3200" dirty="0" smtClean="0">
              <a:solidFill>
                <a:srgbClr val="FFFFFF"/>
              </a:solidFill>
              <a:latin typeface="Calibri"/>
              <a:cs typeface="Calibri"/>
            </a:endParaRPr>
          </a:p>
        </p:txBody>
      </p:sp>
    </p:spTree>
    <p:extLst>
      <p:ext uri="{BB962C8B-B14F-4D97-AF65-F5344CB8AC3E}">
        <p14:creationId xmlns:p14="http://schemas.microsoft.com/office/powerpoint/2010/main" val="1482912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0903" y="1529563"/>
            <a:ext cx="8752178" cy="3323024"/>
            <a:chOff x="200903" y="788753"/>
            <a:chExt cx="8752178" cy="3323024"/>
          </a:xfrm>
        </p:grpSpPr>
        <p:sp>
          <p:nvSpPr>
            <p:cNvPr id="4" name="Rounded Rectangle 3"/>
            <p:cNvSpPr/>
            <p:nvPr/>
          </p:nvSpPr>
          <p:spPr>
            <a:xfrm>
              <a:off x="2968365" y="788753"/>
              <a:ext cx="3039983" cy="1443283"/>
            </a:xfrm>
            <a:prstGeom prst="roundRect">
              <a:avLst/>
            </a:prstGeom>
            <a:solidFill>
              <a:schemeClr val="accent2">
                <a:alpha val="83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Anticipation</a:t>
              </a:r>
              <a:endParaRPr lang="en-US" sz="3200" dirty="0" smtClean="0">
                <a:solidFill>
                  <a:srgbClr val="FFFFFF"/>
                </a:solidFill>
                <a:latin typeface="Calibri"/>
                <a:cs typeface="Calibri"/>
              </a:endParaRPr>
            </a:p>
          </p:txBody>
        </p:sp>
        <p:sp>
          <p:nvSpPr>
            <p:cNvPr id="7" name="Rounded Rectangle 6"/>
            <p:cNvSpPr/>
            <p:nvPr/>
          </p:nvSpPr>
          <p:spPr>
            <a:xfrm>
              <a:off x="5913098" y="2668494"/>
              <a:ext cx="3039983" cy="1443283"/>
            </a:xfrm>
            <a:prstGeom prst="roundRect">
              <a:avLst/>
            </a:prstGeom>
            <a:solidFill>
              <a:schemeClr val="accent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a:cs typeface="Calibri"/>
                </a:rPr>
                <a:t>S</a:t>
              </a:r>
              <a:r>
                <a:rPr lang="en-US" sz="2400" dirty="0" smtClean="0">
                  <a:latin typeface="Calibri"/>
                  <a:cs typeface="Calibri"/>
                </a:rPr>
                <a:t>ymptoms start to appear at </a:t>
              </a:r>
              <a:r>
                <a:rPr lang="en-US" sz="2400" smtClean="0">
                  <a:latin typeface="Calibri"/>
                  <a:cs typeface="Calibri"/>
                </a:rPr>
                <a:t>an earlier </a:t>
              </a:r>
              <a:r>
                <a:rPr lang="en-US" sz="2400" dirty="0" smtClean="0">
                  <a:latin typeface="Calibri"/>
                  <a:cs typeface="Calibri"/>
                </a:rPr>
                <a:t>age</a:t>
              </a:r>
            </a:p>
          </p:txBody>
        </p:sp>
        <p:sp>
          <p:nvSpPr>
            <p:cNvPr id="8" name="Rounded Rectangle 7"/>
            <p:cNvSpPr/>
            <p:nvPr/>
          </p:nvSpPr>
          <p:spPr>
            <a:xfrm>
              <a:off x="200903" y="2668494"/>
              <a:ext cx="3039983" cy="1443283"/>
            </a:xfrm>
            <a:prstGeom prst="roundRect">
              <a:avLst/>
            </a:prstGeom>
            <a:solidFill>
              <a:schemeClr val="accent1">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a:cs typeface="Calibri"/>
                </a:rPr>
                <a:t>S</a:t>
              </a:r>
              <a:r>
                <a:rPr lang="en-US" sz="2400" dirty="0" smtClean="0">
                  <a:latin typeface="Calibri"/>
                  <a:cs typeface="Calibri"/>
                </a:rPr>
                <a:t>everity of the disease increases with each generation</a:t>
              </a:r>
              <a:endParaRPr lang="en-US" sz="2400" dirty="0" smtClean="0">
                <a:solidFill>
                  <a:srgbClr val="FFFFFF"/>
                </a:solidFill>
                <a:latin typeface="Calibri"/>
                <a:cs typeface="Calibri"/>
              </a:endParaRPr>
            </a:p>
          </p:txBody>
        </p:sp>
        <p:sp>
          <p:nvSpPr>
            <p:cNvPr id="11" name="Bent-Up Arrow 10"/>
            <p:cNvSpPr/>
            <p:nvPr/>
          </p:nvSpPr>
          <p:spPr>
            <a:xfrm rot="5400000">
              <a:off x="4865983" y="2548233"/>
              <a:ext cx="755227" cy="709973"/>
            </a:xfrm>
            <a:prstGeom prst="bentUpArrow">
              <a:avLst>
                <a:gd name="adj1" fmla="val 4820"/>
                <a:gd name="adj2" fmla="val 20092"/>
                <a:gd name="adj3" fmla="val 336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Bent Arrow 11"/>
            <p:cNvSpPr/>
            <p:nvPr/>
          </p:nvSpPr>
          <p:spPr>
            <a:xfrm rot="10800000">
              <a:off x="3502199" y="2525606"/>
              <a:ext cx="707328" cy="755227"/>
            </a:xfrm>
            <a:prstGeom prst="bentArrow">
              <a:avLst>
                <a:gd name="adj1" fmla="val 7481"/>
                <a:gd name="adj2" fmla="val 21313"/>
                <a:gd name="adj3" fmla="val 38940"/>
                <a:gd name="adj4"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73760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614" r="7412"/>
          <a:stretch/>
        </p:blipFill>
        <p:spPr>
          <a:xfrm>
            <a:off x="264596" y="504640"/>
            <a:ext cx="4984061" cy="4143930"/>
          </a:xfrm>
          <a:prstGeom prst="rect">
            <a:avLst/>
          </a:prstGeom>
        </p:spPr>
      </p:pic>
      <p:pic>
        <p:nvPicPr>
          <p:cNvPr id="5" name="Picture 4"/>
          <p:cNvPicPr>
            <a:picLocks noChangeAspect="1"/>
          </p:cNvPicPr>
          <p:nvPr/>
        </p:nvPicPr>
        <p:blipFill>
          <a:blip r:embed="rId4"/>
          <a:stretch>
            <a:fillRect/>
          </a:stretch>
        </p:blipFill>
        <p:spPr>
          <a:xfrm>
            <a:off x="4827139" y="2359769"/>
            <a:ext cx="4783376" cy="4274714"/>
          </a:xfrm>
          <a:prstGeom prst="rect">
            <a:avLst/>
          </a:prstGeom>
        </p:spPr>
      </p:pic>
      <p:sp>
        <p:nvSpPr>
          <p:cNvPr id="6" name="TextBox 5"/>
          <p:cNvSpPr txBox="1"/>
          <p:nvPr/>
        </p:nvSpPr>
        <p:spPr>
          <a:xfrm>
            <a:off x="4729934" y="2695256"/>
            <a:ext cx="855276" cy="923330"/>
          </a:xfrm>
          <a:prstGeom prst="rect">
            <a:avLst/>
          </a:prstGeom>
          <a:solidFill>
            <a:srgbClr val="FFFFFF"/>
          </a:solidFill>
          <a:ln>
            <a:solidFill>
              <a:srgbClr val="FFFFFF"/>
            </a:solidFill>
          </a:ln>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4821018" y="4117536"/>
            <a:ext cx="1515797" cy="923330"/>
          </a:xfrm>
          <a:prstGeom prst="rect">
            <a:avLst/>
          </a:prstGeom>
          <a:solidFill>
            <a:srgbClr val="FFFFFF"/>
          </a:solidFill>
          <a:ln>
            <a:solidFill>
              <a:srgbClr val="FFFFFF"/>
            </a:solidFill>
          </a:ln>
        </p:spPr>
        <p:txBody>
          <a:bodyPr wrap="square" rtlCol="0">
            <a:spAutoFit/>
          </a:bodyPr>
          <a:lstStyle/>
          <a:p>
            <a:endParaRPr lang="en-US" dirty="0" smtClean="0"/>
          </a:p>
          <a:p>
            <a:endParaRPr lang="en-US" dirty="0"/>
          </a:p>
          <a:p>
            <a:endParaRPr lang="en-US" dirty="0"/>
          </a:p>
        </p:txBody>
      </p:sp>
      <p:sp>
        <p:nvSpPr>
          <p:cNvPr id="9" name="TextBox 8"/>
          <p:cNvSpPr txBox="1"/>
          <p:nvPr/>
        </p:nvSpPr>
        <p:spPr>
          <a:xfrm>
            <a:off x="5364912" y="5040866"/>
            <a:ext cx="1490253" cy="369332"/>
          </a:xfrm>
          <a:prstGeom prst="rect">
            <a:avLst/>
          </a:prstGeom>
          <a:solidFill>
            <a:srgbClr val="FFFFFF"/>
          </a:solidFill>
          <a:ln>
            <a:solidFill>
              <a:srgbClr val="FFFFFF"/>
            </a:solidFill>
          </a:ln>
        </p:spPr>
        <p:txBody>
          <a:bodyPr wrap="square" rtlCol="0">
            <a:spAutoFit/>
          </a:bodyPr>
          <a:lstStyle/>
          <a:p>
            <a:endParaRPr lang="en-US" dirty="0"/>
          </a:p>
        </p:txBody>
      </p:sp>
      <p:sp>
        <p:nvSpPr>
          <p:cNvPr id="10" name="TextBox 9"/>
          <p:cNvSpPr txBox="1"/>
          <p:nvPr/>
        </p:nvSpPr>
        <p:spPr>
          <a:xfrm>
            <a:off x="129587" y="2151819"/>
            <a:ext cx="1124304" cy="369332"/>
          </a:xfrm>
          <a:prstGeom prst="rect">
            <a:avLst/>
          </a:prstGeom>
          <a:solidFill>
            <a:srgbClr val="FFFFFF"/>
          </a:solidFill>
          <a:ln>
            <a:solidFill>
              <a:srgbClr val="FFFFFF"/>
            </a:solidFill>
          </a:ln>
        </p:spPr>
        <p:txBody>
          <a:bodyPr wrap="square" rtlCol="0">
            <a:spAutoFit/>
          </a:bodyPr>
          <a:lstStyle/>
          <a:p>
            <a:endParaRPr lang="en-US" dirty="0"/>
          </a:p>
        </p:txBody>
      </p:sp>
      <p:sp>
        <p:nvSpPr>
          <p:cNvPr id="11" name="TextBox 10"/>
          <p:cNvSpPr txBox="1"/>
          <p:nvPr/>
        </p:nvSpPr>
        <p:spPr>
          <a:xfrm>
            <a:off x="129587" y="3274210"/>
            <a:ext cx="443701" cy="369332"/>
          </a:xfrm>
          <a:prstGeom prst="rect">
            <a:avLst/>
          </a:prstGeom>
          <a:solidFill>
            <a:srgbClr val="FFFFFF"/>
          </a:solidFill>
          <a:ln>
            <a:solidFill>
              <a:srgbClr val="FFFFFF"/>
            </a:solidFill>
          </a:ln>
        </p:spPr>
        <p:txBody>
          <a:bodyPr wrap="square" rtlCol="0">
            <a:spAutoFit/>
          </a:bodyPr>
          <a:lstStyle/>
          <a:p>
            <a:endParaRPr lang="en-US" dirty="0"/>
          </a:p>
        </p:txBody>
      </p:sp>
      <p:sp>
        <p:nvSpPr>
          <p:cNvPr id="12" name="TextBox 11"/>
          <p:cNvSpPr txBox="1"/>
          <p:nvPr/>
        </p:nvSpPr>
        <p:spPr>
          <a:xfrm>
            <a:off x="6414568" y="2487929"/>
            <a:ext cx="1606882" cy="369332"/>
          </a:xfrm>
          <a:prstGeom prst="rect">
            <a:avLst/>
          </a:prstGeom>
          <a:solidFill>
            <a:schemeClr val="bg1"/>
          </a:solidFill>
        </p:spPr>
        <p:txBody>
          <a:bodyPr wrap="square" rtlCol="0">
            <a:spAutoFit/>
          </a:bodyPr>
          <a:lstStyle/>
          <a:p>
            <a:r>
              <a:rPr lang="en-US" b="1" dirty="0" smtClean="0">
                <a:latin typeface="Calibri"/>
                <a:cs typeface="Calibri"/>
              </a:rPr>
              <a:t>Affected 42-40</a:t>
            </a:r>
          </a:p>
        </p:txBody>
      </p:sp>
      <p:sp>
        <p:nvSpPr>
          <p:cNvPr id="14" name="TextBox 13"/>
          <p:cNvSpPr txBox="1"/>
          <p:nvPr/>
        </p:nvSpPr>
        <p:spPr>
          <a:xfrm>
            <a:off x="1085427" y="933415"/>
            <a:ext cx="1545193" cy="369332"/>
          </a:xfrm>
          <a:prstGeom prst="rect">
            <a:avLst/>
          </a:prstGeom>
          <a:solidFill>
            <a:schemeClr val="bg1"/>
          </a:solidFill>
        </p:spPr>
        <p:txBody>
          <a:bodyPr wrap="square" rtlCol="0">
            <a:spAutoFit/>
          </a:bodyPr>
          <a:lstStyle/>
          <a:p>
            <a:r>
              <a:rPr lang="en-US" b="1" dirty="0" smtClean="0">
                <a:latin typeface="Calibri"/>
                <a:cs typeface="Calibri"/>
              </a:rPr>
              <a:t>Affected &gt;200</a:t>
            </a:r>
          </a:p>
        </p:txBody>
      </p:sp>
      <p:sp>
        <p:nvSpPr>
          <p:cNvPr id="15" name="TextBox 14"/>
          <p:cNvSpPr txBox="1"/>
          <p:nvPr/>
        </p:nvSpPr>
        <p:spPr>
          <a:xfrm>
            <a:off x="5443867" y="5110738"/>
            <a:ext cx="1411298"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latin typeface="Calibri"/>
                <a:cs typeface="Calibri"/>
              </a:rPr>
              <a:t>Normal </a:t>
            </a:r>
            <a:r>
              <a:rPr lang="en-US" sz="1600" b="1" dirty="0">
                <a:latin typeface="Calibri"/>
                <a:cs typeface="Calibri"/>
              </a:rPr>
              <a:t>1</a:t>
            </a:r>
            <a:r>
              <a:rPr lang="en-US" sz="1600" b="1" dirty="0" smtClean="0">
                <a:latin typeface="Calibri"/>
                <a:cs typeface="Calibri"/>
              </a:rPr>
              <a:t>2-41 </a:t>
            </a:r>
            <a:endParaRPr lang="en-US" sz="1600" b="1" dirty="0">
              <a:latin typeface="Calibri"/>
              <a:cs typeface="Calibri"/>
            </a:endParaRPr>
          </a:p>
        </p:txBody>
      </p:sp>
    </p:spTree>
    <p:extLst>
      <p:ext uri="{BB962C8B-B14F-4D97-AF65-F5344CB8AC3E}">
        <p14:creationId xmlns:p14="http://schemas.microsoft.com/office/powerpoint/2010/main" val="2337658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42496" y="1633309"/>
            <a:ext cx="7670276" cy="3548689"/>
            <a:chOff x="755724" y="654289"/>
            <a:chExt cx="7670276" cy="3548689"/>
          </a:xfrm>
        </p:grpSpPr>
        <p:sp>
          <p:nvSpPr>
            <p:cNvPr id="4" name="Rounded Rectangle 3"/>
            <p:cNvSpPr/>
            <p:nvPr/>
          </p:nvSpPr>
          <p:spPr>
            <a:xfrm>
              <a:off x="3007763" y="654289"/>
              <a:ext cx="3276998" cy="12574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rPr>
                <a:t>Triplet expansion</a:t>
              </a:r>
              <a:endParaRPr lang="en-US" sz="32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Calibri"/>
              </a:endParaRPr>
            </a:p>
          </p:txBody>
        </p:sp>
        <p:cxnSp>
          <p:nvCxnSpPr>
            <p:cNvPr id="6" name="Straight Arrow Connector 5"/>
            <p:cNvCxnSpPr/>
            <p:nvPr/>
          </p:nvCxnSpPr>
          <p:spPr>
            <a:xfrm flipH="1">
              <a:off x="3204158" y="2160516"/>
              <a:ext cx="841653" cy="7725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Rounded Rectangle 6"/>
            <p:cNvSpPr/>
            <p:nvPr/>
          </p:nvSpPr>
          <p:spPr>
            <a:xfrm>
              <a:off x="755724" y="3181231"/>
              <a:ext cx="3039983" cy="102174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a:cs typeface="Calibri"/>
                </a:rPr>
                <a:t>L</a:t>
              </a:r>
              <a:r>
                <a:rPr lang="en-US" sz="2400" dirty="0" smtClean="0">
                  <a:latin typeface="Calibri"/>
                  <a:cs typeface="Calibri"/>
                </a:rPr>
                <a:t>oss of function</a:t>
              </a:r>
              <a:endParaRPr lang="en-US" sz="2400" u="sng" dirty="0">
                <a:solidFill>
                  <a:srgbClr val="FFFFFF"/>
                </a:solidFill>
                <a:latin typeface="Calibri"/>
                <a:cs typeface="Calibri"/>
              </a:endParaRPr>
            </a:p>
          </p:txBody>
        </p:sp>
        <p:sp>
          <p:nvSpPr>
            <p:cNvPr id="8" name="Rounded Rectangle 7"/>
            <p:cNvSpPr/>
            <p:nvPr/>
          </p:nvSpPr>
          <p:spPr>
            <a:xfrm>
              <a:off x="5386017" y="3181231"/>
              <a:ext cx="3039983" cy="102174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a:cs typeface="Calibri"/>
                </a:rPr>
                <a:t>G</a:t>
              </a:r>
              <a:r>
                <a:rPr lang="en-US" sz="2400" dirty="0" smtClean="0">
                  <a:latin typeface="Calibri"/>
                  <a:cs typeface="Calibri"/>
                </a:rPr>
                <a:t>ain of toxic function </a:t>
              </a:r>
              <a:endParaRPr lang="en-US" sz="2400" u="sng" dirty="0">
                <a:solidFill>
                  <a:srgbClr val="FFFFFF"/>
                </a:solidFill>
                <a:latin typeface="Calibri"/>
                <a:cs typeface="Calibri"/>
              </a:endParaRPr>
            </a:p>
          </p:txBody>
        </p:sp>
        <p:cxnSp>
          <p:nvCxnSpPr>
            <p:cNvPr id="10" name="Straight Arrow Connector 9"/>
            <p:cNvCxnSpPr/>
            <p:nvPr/>
          </p:nvCxnSpPr>
          <p:spPr>
            <a:xfrm>
              <a:off x="5211111" y="2160516"/>
              <a:ext cx="785595" cy="7725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766612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BCM I">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BCM I.thmx</Template>
  <TotalTime>496</TotalTime>
  <Words>1899</Words>
  <Application>Microsoft Office PowerPoint</Application>
  <PresentationFormat>Apresentação no Ecrã (4:3)</PresentationFormat>
  <Paragraphs>213</Paragraphs>
  <Slides>26</Slides>
  <Notes>23</Notes>
  <HiddenSlides>0</HiddenSlides>
  <MMClips>0</MMClips>
  <ScaleCrop>false</ScaleCrop>
  <HeadingPairs>
    <vt:vector size="4" baseType="variant">
      <vt:variant>
        <vt:lpstr>Tema</vt:lpstr>
      </vt:variant>
      <vt:variant>
        <vt:i4>1</vt:i4>
      </vt:variant>
      <vt:variant>
        <vt:lpstr>Títulos dos diapositivos</vt:lpstr>
      </vt:variant>
      <vt:variant>
        <vt:i4>26</vt:i4>
      </vt:variant>
    </vt:vector>
  </HeadingPairs>
  <TitlesOfParts>
    <vt:vector size="27" baseType="lpstr">
      <vt:lpstr>BCM 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Bárbara Rodrigues</dc:creator>
  <cp:lastModifiedBy>Andreia</cp:lastModifiedBy>
  <cp:revision>45</cp:revision>
  <dcterms:created xsi:type="dcterms:W3CDTF">2013-03-05T20:52:20Z</dcterms:created>
  <dcterms:modified xsi:type="dcterms:W3CDTF">2013-03-19T19:11:21Z</dcterms:modified>
</cp:coreProperties>
</file>